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7"/>
  </p:notesMasterIdLst>
  <p:handoutMasterIdLst>
    <p:handoutMasterId r:id="rId28"/>
  </p:handoutMasterIdLst>
  <p:sldIdLst>
    <p:sldId id="318" r:id="rId2"/>
    <p:sldId id="339" r:id="rId3"/>
    <p:sldId id="341" r:id="rId4"/>
    <p:sldId id="380" r:id="rId5"/>
    <p:sldId id="381" r:id="rId6"/>
    <p:sldId id="382" r:id="rId7"/>
    <p:sldId id="387" r:id="rId8"/>
    <p:sldId id="388" r:id="rId9"/>
    <p:sldId id="385" r:id="rId10"/>
    <p:sldId id="384" r:id="rId11"/>
    <p:sldId id="383" r:id="rId12"/>
    <p:sldId id="391" r:id="rId13"/>
    <p:sldId id="390" r:id="rId14"/>
    <p:sldId id="389" r:id="rId15"/>
    <p:sldId id="395" r:id="rId16"/>
    <p:sldId id="394" r:id="rId17"/>
    <p:sldId id="393" r:id="rId18"/>
    <p:sldId id="392" r:id="rId19"/>
    <p:sldId id="399" r:id="rId20"/>
    <p:sldId id="398" r:id="rId21"/>
    <p:sldId id="397" r:id="rId22"/>
    <p:sldId id="396" r:id="rId23"/>
    <p:sldId id="400" r:id="rId24"/>
    <p:sldId id="403" r:id="rId25"/>
    <p:sldId id="402" r:id="rId26"/>
  </p:sldIdLst>
  <p:sldSz cx="12188825"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inity" initials="I" lastIdx="1" clrIdx="0">
    <p:extLst>
      <p:ext uri="{19B8F6BF-5375-455C-9EA6-DF929625EA0E}">
        <p15:presenceInfo xmlns:p15="http://schemas.microsoft.com/office/powerpoint/2012/main" userId="Infin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FFFF"/>
    <a:srgbClr val="F4B10A"/>
    <a:srgbClr val="F0932C"/>
    <a:srgbClr val="E05F2C"/>
    <a:srgbClr val="E4A60A"/>
    <a:srgbClr val="828282"/>
    <a:srgbClr val="6E90FE"/>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2" d="100"/>
          <a:sy n="82" d="100"/>
        </p:scale>
        <p:origin x="720"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01T22:25:38.745"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2/24/2023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0" y="0"/>
            <a:ext cx="12227975"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1697" y="1871132"/>
            <a:ext cx="6813894" cy="1515533"/>
          </a:xfrm>
        </p:spPr>
        <p:txBody>
          <a:bodyPr anchor="b">
            <a:noAutofit/>
          </a:bodyPr>
          <a:lstStyle>
            <a:lvl1pPr algn="ctr">
              <a:defRPr sz="5398">
                <a:effectLst/>
              </a:defRPr>
            </a:lvl1pPr>
          </a:lstStyle>
          <a:p>
            <a:r>
              <a:rPr lang="en-US"/>
              <a:t>Click to edit Master title style</a:t>
            </a:r>
            <a:endParaRPr lang="en-US" dirty="0"/>
          </a:p>
        </p:txBody>
      </p:sp>
      <p:sp>
        <p:nvSpPr>
          <p:cNvPr id="3" name="Subtitle 2"/>
          <p:cNvSpPr>
            <a:spLocks noGrp="1"/>
          </p:cNvSpPr>
          <p:nvPr>
            <p:ph type="subTitle" idx="1"/>
          </p:nvPr>
        </p:nvSpPr>
        <p:spPr>
          <a:xfrm>
            <a:off x="2691697" y="3657597"/>
            <a:ext cx="6813894" cy="1320802"/>
          </a:xfrm>
        </p:spPr>
        <p:txBody>
          <a:bodyPr anchor="t">
            <a:normAutofit/>
          </a:bodyPr>
          <a:lstStyle>
            <a:lvl1pPr marL="0" indent="0" algn="ct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1154" y="5037663"/>
            <a:ext cx="897233" cy="279400"/>
          </a:xfrm>
        </p:spPr>
        <p:txBody>
          <a:bodyPr/>
          <a:lstStyle/>
          <a:p>
            <a:fld id="{B61BEF0D-F0BB-DE4B-95CE-6DB70DBA9567}" type="datetimeFigureOut">
              <a:rPr lang="en-US" smtClean="0"/>
              <a:pPr/>
              <a:t>2/24/2023</a:t>
            </a:fld>
            <a:endParaRPr lang="en-US" dirty="0"/>
          </a:p>
        </p:txBody>
      </p:sp>
      <p:sp>
        <p:nvSpPr>
          <p:cNvPr id="5" name="Footer Placeholder 4"/>
          <p:cNvSpPr>
            <a:spLocks noGrp="1"/>
          </p:cNvSpPr>
          <p:nvPr>
            <p:ph type="ftr" sz="quarter" idx="11"/>
          </p:nvPr>
        </p:nvSpPr>
        <p:spPr>
          <a:xfrm>
            <a:off x="2691696" y="5037663"/>
            <a:ext cx="5213277" cy="279400"/>
          </a:xfrm>
        </p:spPr>
        <p:txBody>
          <a:bodyPr/>
          <a:lstStyle/>
          <a:p>
            <a:endParaRPr lang="en-US" dirty="0"/>
          </a:p>
        </p:txBody>
      </p:sp>
      <p:sp>
        <p:nvSpPr>
          <p:cNvPr id="6" name="Slide Number Placeholder 5"/>
          <p:cNvSpPr>
            <a:spLocks noGrp="1"/>
          </p:cNvSpPr>
          <p:nvPr>
            <p:ph type="sldNum" sz="quarter" idx="12"/>
          </p:nvPr>
        </p:nvSpPr>
        <p:spPr>
          <a:xfrm>
            <a:off x="8954568" y="5037663"/>
            <a:ext cx="551023"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1698" y="3522131"/>
            <a:ext cx="681389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45DB218C-FDCD-D0F4-BFAF-C99C029F8079}"/>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C9D83F40-67BA-79A3-F069-E5C2FE2070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C92F8171-DCAF-D6E0-1D6E-24282C0E984A}"/>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54626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4815415"/>
            <a:ext cx="9607163" cy="566738"/>
          </a:xfrm>
        </p:spPr>
        <p:txBody>
          <a:bodyPr anchor="b">
            <a:normAutofit/>
          </a:bodyPr>
          <a:lstStyle>
            <a:lvl1pPr algn="ctr">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156" y="1041400"/>
            <a:ext cx="10103340"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4" y="5382153"/>
            <a:ext cx="9607163"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2/24/2023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425902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528" y="982132"/>
            <a:ext cx="9590234" cy="2954868"/>
          </a:xfrm>
        </p:spPr>
        <p:txBody>
          <a:bodyPr anchor="ctr">
            <a:normAutofit/>
          </a:bodyPr>
          <a:lstStyle>
            <a:lvl1pPr algn="ctr">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303528" y="4343400"/>
            <a:ext cx="9590234"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cxnSp>
        <p:nvCxnSpPr>
          <p:cNvPr id="15" name="Straight Connector 14"/>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968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19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4" name="TextBox 13"/>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5" name="TextBox 14"/>
          <p:cNvSpPr txBox="1"/>
          <p:nvPr/>
        </p:nvSpPr>
        <p:spPr>
          <a:xfrm>
            <a:off x="10597507" y="2827870"/>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19" name="Straight Connector 18"/>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861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065" y="3308581"/>
            <a:ext cx="9607165"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295064" y="4777381"/>
            <a:ext cx="9607165"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592023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243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064" y="3639312"/>
            <a:ext cx="9607165" cy="886968"/>
          </a:xfrm>
        </p:spPr>
        <p:txBody>
          <a:bodyPr anchor="b">
            <a:normAutofit/>
          </a:bodyPr>
          <a:lstStyle>
            <a:lvl1pPr marL="0" indent="0" algn="l">
              <a:spcBef>
                <a:spcPts val="0"/>
              </a:spcBef>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4" y="4529667"/>
            <a:ext cx="9607165" cy="13462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3" name="TextBox 12"/>
          <p:cNvSpPr txBox="1"/>
          <p:nvPr/>
        </p:nvSpPr>
        <p:spPr>
          <a:xfrm>
            <a:off x="10597507" y="259926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26" name="Straight Connector 25"/>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405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064" y="982132"/>
            <a:ext cx="9607163"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064" y="3630168"/>
            <a:ext cx="9607165" cy="841248"/>
          </a:xfrm>
        </p:spPr>
        <p:txBody>
          <a:bodyPr anchor="b">
            <a:normAutofit/>
          </a:bodyPr>
          <a:lstStyle>
            <a:lvl1pPr marL="0" indent="0" algn="l">
              <a:spcBef>
                <a:spcPts val="0"/>
              </a:spcBef>
              <a:buNone/>
              <a:defRPr sz="2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3" y="4470400"/>
            <a:ext cx="9607167" cy="1405467"/>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cxnSp>
        <p:nvCxnSpPr>
          <p:cNvPr id="15" name="Straight Connector 14"/>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6429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404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7013" y="982132"/>
            <a:ext cx="1890403"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061" y="982132"/>
            <a:ext cx="7431089"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4" name="Straight Connector 13"/>
          <p:cNvCxnSpPr/>
          <p:nvPr/>
        </p:nvCxnSpPr>
        <p:spPr>
          <a:xfrm>
            <a:off x="8861582"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873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0710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4544" y="1752606"/>
            <a:ext cx="8156563" cy="1822514"/>
          </a:xfrm>
        </p:spPr>
        <p:txBody>
          <a:bodyPr anchor="b">
            <a:normAutofit/>
          </a:bodyPr>
          <a:lstStyle>
            <a:lvl1pPr algn="ctr">
              <a:defRPr sz="4399" b="0" cap="none"/>
            </a:lvl1pPr>
          </a:lstStyle>
          <a:p>
            <a:r>
              <a:rPr lang="en-US"/>
              <a:t>Click to edit Master title style</a:t>
            </a:r>
            <a:endParaRPr lang="en-US" dirty="0"/>
          </a:p>
        </p:txBody>
      </p:sp>
      <p:sp>
        <p:nvSpPr>
          <p:cNvPr id="3" name="Text Placeholder 2"/>
          <p:cNvSpPr>
            <a:spLocks noGrp="1"/>
          </p:cNvSpPr>
          <p:nvPr>
            <p:ph type="body" idx="1"/>
          </p:nvPr>
        </p:nvSpPr>
        <p:spPr>
          <a:xfrm>
            <a:off x="2014542" y="3846052"/>
            <a:ext cx="8156565" cy="954547"/>
          </a:xfrm>
        </p:spPr>
        <p:txBody>
          <a:bodyPr anchor="t">
            <a:normAutofit/>
          </a:bodyPr>
          <a:lstStyle>
            <a:lvl1pPr marL="0" indent="0" algn="ctr">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2/24/2023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6" name="Straight Connector 15"/>
          <p:cNvCxnSpPr/>
          <p:nvPr/>
        </p:nvCxnSpPr>
        <p:spPr>
          <a:xfrm>
            <a:off x="2012199" y="3710585"/>
            <a:ext cx="8161254"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2DCEC306-6841-2C90-9B90-B8BED76D2BBE}"/>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93E93AA8-5C70-BAFB-F745-FCE1F546D2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423CF341-071C-EB6F-843F-232E11A85DE1}"/>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71281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110"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9734"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2/24/2023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1233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063"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063"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9061"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9061"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2/24/2023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cxnSp>
        <p:nvCxnSpPr>
          <p:cNvPr id="18" name="Straight Connector 1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1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2/24/2023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80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2/24/2023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26058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474" y="1388534"/>
            <a:ext cx="3717487" cy="1371600"/>
          </a:xfrm>
        </p:spPr>
        <p:txBody>
          <a:bodyPr anchor="b">
            <a:normAutofit/>
          </a:bodyPr>
          <a:lstStyle>
            <a:lvl1pPr algn="ctr">
              <a:defRPr sz="2399" b="0"/>
            </a:lvl1pPr>
          </a:lstStyle>
          <a:p>
            <a:r>
              <a:rPr lang="en-US"/>
              <a:t>Click to edit Master title style</a:t>
            </a:r>
            <a:endParaRPr lang="en-US" dirty="0"/>
          </a:p>
        </p:txBody>
      </p:sp>
      <p:sp>
        <p:nvSpPr>
          <p:cNvPr id="3" name="Content Placeholder 2"/>
          <p:cNvSpPr>
            <a:spLocks noGrp="1"/>
          </p:cNvSpPr>
          <p:nvPr>
            <p:ph idx="1"/>
          </p:nvPr>
        </p:nvSpPr>
        <p:spPr>
          <a:xfrm>
            <a:off x="5417257" y="982132"/>
            <a:ext cx="5468042"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474" y="3031065"/>
            <a:ext cx="3717487" cy="243840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2/24/2023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16" name="Straight Connector 15"/>
          <p:cNvCxnSpPr/>
          <p:nvPr/>
        </p:nvCxnSpPr>
        <p:spPr>
          <a:xfrm>
            <a:off x="1395805" y="2912533"/>
            <a:ext cx="35135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5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1" y="1883832"/>
            <a:ext cx="6240191" cy="1371600"/>
          </a:xfrm>
        </p:spPr>
        <p:txBody>
          <a:bodyPr anchor="b">
            <a:normAutofit/>
          </a:bodyPr>
          <a:lstStyle>
            <a:lvl1pPr algn="ctr">
              <a:defRPr sz="2799"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2724" y="1041400"/>
            <a:ext cx="3062549"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1" y="3255432"/>
            <a:ext cx="6240191" cy="1828800"/>
          </a:xfrm>
        </p:spPr>
        <p:txBody>
          <a:bodyPr anchor="t">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865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2" y="0"/>
            <a:ext cx="12226777"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065" y="982133"/>
            <a:ext cx="95986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064" y="2556932"/>
            <a:ext cx="95986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5241" y="5969000"/>
            <a:ext cx="15997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3F41C87-7AD9-4845-A077-840E4A0F3F06}" type="datetimeFigureOut">
              <a:rPr lang="en-US" smtClean="0"/>
              <a:pPr/>
              <a:t>2/24/2023</a:t>
            </a:fld>
            <a:endParaRPr lang="en-US"/>
          </a:p>
        </p:txBody>
      </p:sp>
      <p:sp>
        <p:nvSpPr>
          <p:cNvPr id="5" name="Footer Placeholder 4"/>
          <p:cNvSpPr>
            <a:spLocks noGrp="1"/>
          </p:cNvSpPr>
          <p:nvPr>
            <p:ph type="ftr" sz="quarter" idx="3"/>
          </p:nvPr>
        </p:nvSpPr>
        <p:spPr>
          <a:xfrm>
            <a:off x="1295064" y="5969000"/>
            <a:ext cx="730399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1205" y="5969000"/>
            <a:ext cx="542556"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29529418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063" rtl="0" eaLnBrk="1" latinLnBrk="0" hangingPunct="1">
        <a:spcBef>
          <a:spcPct val="0"/>
        </a:spcBef>
        <a:buNone/>
        <a:defRPr sz="4399"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buClr>
        <a:buSzPct val="115000"/>
        <a:buFont typeface="Arial"/>
        <a:buChar char="•"/>
        <a:defRPr sz="2399" kern="1200" cap="none">
          <a:solidFill>
            <a:schemeClr val="tx1">
              <a:lumMod val="85000"/>
              <a:lumOff val="15000"/>
            </a:schemeClr>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buClr>
        <a:buSzPct val="115000"/>
        <a:buFont typeface="Arial"/>
        <a:buChar char="•"/>
        <a:defRPr sz="1999" kern="1200" cap="none">
          <a:solidFill>
            <a:schemeClr val="tx1">
              <a:lumMod val="85000"/>
              <a:lumOff val="15000"/>
            </a:schemeClr>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buClr>
        <a:buSzPct val="115000"/>
        <a:buFont typeface="Arial"/>
        <a:buChar char="•"/>
        <a:defRPr sz="1799" kern="1200" cap="none">
          <a:solidFill>
            <a:schemeClr val="tx1">
              <a:lumMod val="85000"/>
              <a:lumOff val="15000"/>
            </a:schemeClr>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title"/>
          </p:nvPr>
        </p:nvSpPr>
        <p:spPr>
          <a:xfrm>
            <a:off x="550291" y="1484784"/>
            <a:ext cx="8928498" cy="2232248"/>
          </a:xfrm>
          <a:scene3d>
            <a:camera prst="orthographicFront"/>
            <a:lightRig rig="threePt" dir="t"/>
          </a:scene3d>
          <a:sp3d>
            <a:bevelT/>
          </a:sp3d>
        </p:spPr>
        <p:txBody>
          <a:bodyPr>
            <a:normAutofit/>
          </a:bodyPr>
          <a:lstStyle/>
          <a:p>
            <a:r>
              <a:rPr lang="en-IN" b="1" cap="none" dirty="0">
                <a:ln w="12700" cmpd="sng">
                  <a:solidFill>
                    <a:schemeClr val="accent4"/>
                  </a:solidFill>
                  <a:prstDash val="solid"/>
                </a:ln>
                <a:solidFill>
                  <a:srgbClr val="00B050"/>
                </a:solidFill>
                <a:latin typeface="Bahnschrift" panose="020B0502040204020203" pitchFamily="34" charset="0"/>
              </a:rPr>
              <a:t>Presentation On</a:t>
            </a:r>
            <a:br>
              <a:rPr lang="en-IN" b="1" cap="none" dirty="0">
                <a:ln w="12700" cmpd="sng">
                  <a:solidFill>
                    <a:schemeClr val="accent4"/>
                  </a:solidFill>
                  <a:prstDash val="solid"/>
                </a:ln>
                <a:solidFill>
                  <a:srgbClr val="00B050"/>
                </a:solidFill>
                <a:latin typeface="Bahnschrift" panose="020B0502040204020203" pitchFamily="34" charset="0"/>
              </a:rPr>
            </a:br>
            <a:r>
              <a:rPr lang="en-IN" b="1" cap="none" dirty="0">
                <a:ln w="12700" cmpd="sng">
                  <a:solidFill>
                    <a:schemeClr val="accent4"/>
                  </a:solidFill>
                  <a:prstDash val="solid"/>
                </a:ln>
                <a:solidFill>
                  <a:srgbClr val="00B050"/>
                </a:solidFill>
                <a:latin typeface="Bahnschrift" panose="020B0502040204020203" pitchFamily="34" charset="0"/>
              </a:rPr>
              <a:t>Micro-Credit Predication using Machine Learning</a:t>
            </a:r>
          </a:p>
        </p:txBody>
      </p:sp>
      <p:sp>
        <p:nvSpPr>
          <p:cNvPr id="3" name="Subtitle 2"/>
          <p:cNvSpPr>
            <a:spLocks noGrp="1"/>
          </p:cNvSpPr>
          <p:nvPr>
            <p:ph type="body" idx="1"/>
          </p:nvPr>
        </p:nvSpPr>
        <p:spPr>
          <a:xfrm>
            <a:off x="550291" y="3933056"/>
            <a:ext cx="11026743" cy="888588"/>
          </a:xfrm>
        </p:spPr>
        <p:txBody>
          <a:bodyPr/>
          <a:lstStyle/>
          <a:p>
            <a:r>
              <a:rPr lang="en-US" dirty="0"/>
              <a:t>                      </a:t>
            </a:r>
            <a:r>
              <a:rPr lang="en-US" sz="2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By : Vikas Kumar Mishra</a:t>
            </a:r>
            <a:endParaRPr lang="en-US" sz="2400" dirty="0">
              <a:latin typeface="Bahnschrift" panose="020B0502040204020203" pitchFamily="34" charset="0"/>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C376-BE98-4DC8-8A3C-E6DF03251965}"/>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400" dirty="0">
                <a:solidFill>
                  <a:srgbClr val="FF0000"/>
                </a:solidFill>
              </a:rPr>
              <a:t>Maximum amount of loan taken by customers</a:t>
            </a:r>
          </a:p>
        </p:txBody>
      </p:sp>
      <p:pic>
        <p:nvPicPr>
          <p:cNvPr id="10" name="Content Placeholder 9">
            <a:extLst>
              <a:ext uri="{FF2B5EF4-FFF2-40B4-BE49-F238E27FC236}">
                <a16:creationId xmlns:a16="http://schemas.microsoft.com/office/drawing/2014/main" id="{0DFEB2AB-6F09-49F8-AEF7-DD40C35520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8231" y="2560638"/>
            <a:ext cx="4537150" cy="3309937"/>
          </a:xfrm>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59C198A8-43F6-491B-AED0-CD3FAB291D00}"/>
              </a:ext>
            </a:extLst>
          </p:cNvPr>
          <p:cNvSpPr>
            <a:spLocks noGrp="1"/>
          </p:cNvSpPr>
          <p:nvPr>
            <p:ph sz="half" idx="2"/>
          </p:nvPr>
        </p:nvSpPr>
        <p:spPr>
          <a:xfrm>
            <a:off x="7102524" y="2492896"/>
            <a:ext cx="4505261" cy="3635446"/>
          </a:xfrm>
        </p:spPr>
        <p:txBody>
          <a:bodyPr>
            <a:normAutofit/>
          </a:bodyPr>
          <a:lstStyle/>
          <a:p>
            <a:r>
              <a:rPr lang="en-US" sz="2000" dirty="0"/>
              <a:t>In 30 &amp; 90 days, maximum number of people had taken 6Rs as the loan amount.</a:t>
            </a:r>
          </a:p>
          <a:p>
            <a:r>
              <a:rPr lang="en-US" sz="2000" dirty="0"/>
              <a:t>Customers have less tendency to take loan in amount of 12.</a:t>
            </a:r>
          </a:p>
          <a:p>
            <a:r>
              <a:rPr lang="en-US" sz="2000" dirty="0"/>
              <a:t>There are very few people who do not taken loan.</a:t>
            </a:r>
            <a:endParaRPr lang="en-IN" sz="2000" dirty="0"/>
          </a:p>
        </p:txBody>
      </p:sp>
    </p:spTree>
    <p:extLst>
      <p:ext uri="{BB962C8B-B14F-4D97-AF65-F5344CB8AC3E}">
        <p14:creationId xmlns:p14="http://schemas.microsoft.com/office/powerpoint/2010/main" val="315353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F559-7E37-4A96-AB6F-21D0ADAEF5DE}"/>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000" dirty="0">
                <a:solidFill>
                  <a:srgbClr val="FF0000"/>
                </a:solidFill>
              </a:rPr>
              <a:t>Number of loans taken by customers in 30 days vs Amount of loans taken in 30 days</a:t>
            </a:r>
          </a:p>
        </p:txBody>
      </p:sp>
      <p:pic>
        <p:nvPicPr>
          <p:cNvPr id="7" name="Content Placeholder 6">
            <a:extLst>
              <a:ext uri="{FF2B5EF4-FFF2-40B4-BE49-F238E27FC236}">
                <a16:creationId xmlns:a16="http://schemas.microsoft.com/office/drawing/2014/main" id="{A9AC847E-8289-4A9F-AB76-B9CD6D75548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170040"/>
            <a:ext cx="4716463" cy="2091132"/>
          </a:xfrm>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02DF360E-538A-4B8B-845F-07E5EB191F48}"/>
              </a:ext>
            </a:extLst>
          </p:cNvPr>
          <p:cNvSpPr>
            <a:spLocks noGrp="1"/>
          </p:cNvSpPr>
          <p:nvPr>
            <p:ph sz="half" idx="2"/>
          </p:nvPr>
        </p:nvSpPr>
        <p:spPr>
          <a:xfrm>
            <a:off x="8398667" y="2492896"/>
            <a:ext cx="3209117" cy="3401755"/>
          </a:xfrm>
        </p:spPr>
        <p:txBody>
          <a:bodyPr>
            <a:normAutofit/>
          </a:bodyPr>
          <a:lstStyle/>
          <a:p>
            <a:r>
              <a:rPr lang="en-US" sz="2000" dirty="0"/>
              <a:t>Maximum number of times loans are taken by the people is 50 and the Average loan amount is equivalent to 300</a:t>
            </a:r>
            <a:endParaRPr lang="en-IN" sz="2000" dirty="0"/>
          </a:p>
        </p:txBody>
      </p:sp>
    </p:spTree>
    <p:extLst>
      <p:ext uri="{BB962C8B-B14F-4D97-AF65-F5344CB8AC3E}">
        <p14:creationId xmlns:p14="http://schemas.microsoft.com/office/powerpoint/2010/main" val="34098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5145-0795-4C20-B4D9-EFE9D57D36A8}"/>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400" dirty="0">
                <a:solidFill>
                  <a:srgbClr val="FF0000"/>
                </a:solidFill>
              </a:rPr>
              <a:t>Maximum Number of loans taken VS Average payback time in the last 30 days</a:t>
            </a:r>
          </a:p>
        </p:txBody>
      </p:sp>
      <p:pic>
        <p:nvPicPr>
          <p:cNvPr id="6" name="Content Placeholder 5">
            <a:extLst>
              <a:ext uri="{FF2B5EF4-FFF2-40B4-BE49-F238E27FC236}">
                <a16:creationId xmlns:a16="http://schemas.microsoft.com/office/drawing/2014/main" id="{B584223C-57E6-4DB1-A4CC-A661A84AF4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188598"/>
            <a:ext cx="4716463" cy="2054017"/>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93C188C8-F2F5-4287-8F7C-40ED41D8B4B8}"/>
              </a:ext>
            </a:extLst>
          </p:cNvPr>
          <p:cNvSpPr>
            <a:spLocks noGrp="1"/>
          </p:cNvSpPr>
          <p:nvPr>
            <p:ph sz="half" idx="2"/>
          </p:nvPr>
        </p:nvSpPr>
        <p:spPr>
          <a:xfrm>
            <a:off x="8614692" y="2564904"/>
            <a:ext cx="2808312" cy="3296147"/>
          </a:xfrm>
        </p:spPr>
        <p:txBody>
          <a:bodyPr>
            <a:normAutofit/>
          </a:bodyPr>
          <a:lstStyle/>
          <a:p>
            <a:r>
              <a:rPr lang="en-US" sz="2000" dirty="0"/>
              <a:t>Average payback time over the last 30 days is higher for people who had taken a loan 2 times. </a:t>
            </a:r>
            <a:endParaRPr lang="en-IN" sz="2000" dirty="0"/>
          </a:p>
        </p:txBody>
      </p:sp>
    </p:spTree>
    <p:extLst>
      <p:ext uri="{BB962C8B-B14F-4D97-AF65-F5344CB8AC3E}">
        <p14:creationId xmlns:p14="http://schemas.microsoft.com/office/powerpoint/2010/main" val="377432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BC7-4CAB-4C3C-830F-9C4D44F5E98D}"/>
              </a:ext>
            </a:extLst>
          </p:cNvPr>
          <p:cNvSpPr>
            <a:spLocks noGrp="1"/>
          </p:cNvSpPr>
          <p:nvPr>
            <p:ph type="title"/>
          </p:nvPr>
        </p:nvSpPr>
        <p:spPr/>
        <p:txBody>
          <a:bodyPr>
            <a:normAutofit/>
          </a:bodyPr>
          <a:lstStyle/>
          <a:p>
            <a:r>
              <a:rPr lang="en-IN" dirty="0"/>
              <a:t>Exploratory Data Analysis</a:t>
            </a:r>
            <a:br>
              <a:rPr lang="en-IN" dirty="0"/>
            </a:br>
            <a:r>
              <a:rPr lang="en-IN" sz="2200" dirty="0">
                <a:solidFill>
                  <a:srgbClr val="FF0000"/>
                </a:solidFill>
              </a:rPr>
              <a:t>Number of loan taken by customers in 30 days</a:t>
            </a:r>
          </a:p>
        </p:txBody>
      </p:sp>
      <p:pic>
        <p:nvPicPr>
          <p:cNvPr id="6" name="Content Placeholder 5">
            <a:extLst>
              <a:ext uri="{FF2B5EF4-FFF2-40B4-BE49-F238E27FC236}">
                <a16:creationId xmlns:a16="http://schemas.microsoft.com/office/drawing/2014/main" id="{1191DAD6-2DC6-4D56-8405-25F167432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812361"/>
            <a:ext cx="4716463" cy="2806490"/>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255FA097-905A-4E7E-8B6C-36FAE7A15026}"/>
              </a:ext>
            </a:extLst>
          </p:cNvPr>
          <p:cNvSpPr>
            <a:spLocks noGrp="1"/>
          </p:cNvSpPr>
          <p:nvPr>
            <p:ph sz="half" idx="2"/>
          </p:nvPr>
        </p:nvSpPr>
        <p:spPr>
          <a:xfrm>
            <a:off x="8254652" y="2636912"/>
            <a:ext cx="3353133" cy="3491430"/>
          </a:xfrm>
        </p:spPr>
        <p:txBody>
          <a:bodyPr/>
          <a:lstStyle/>
          <a:p>
            <a:pPr>
              <a:buFont typeface="Wingdings" panose="05000000000000000000" pitchFamily="2" charset="2"/>
              <a:buChar char="§"/>
            </a:pPr>
            <a:r>
              <a:rPr lang="en-IN" sz="2000" dirty="0">
                <a:effectLst/>
                <a:latin typeface="Bahnschrift SemiLight" panose="020B0502040204020203" pitchFamily="34" charset="0"/>
                <a:ea typeface="Calibri" panose="020F0502020204030204" pitchFamily="34" charset="0"/>
                <a:cs typeface="Mangal" panose="02040503050203030202" pitchFamily="18" charset="0"/>
              </a:rPr>
              <a:t>Very few defaulters in the case of customers who have taken loans in the amount of 12.</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2692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0488E9-6A2C-4FBD-BEC3-ED468863A534}"/>
              </a:ext>
            </a:extLst>
          </p:cNvPr>
          <p:cNvSpPr>
            <a:spLocks noGrp="1"/>
          </p:cNvSpPr>
          <p:nvPr>
            <p:ph type="title"/>
          </p:nvPr>
        </p:nvSpPr>
        <p:spPr/>
        <p:txBody>
          <a:bodyPr>
            <a:normAutofit fontScale="90000"/>
          </a:bodyPr>
          <a:lstStyle/>
          <a:p>
            <a:pPr>
              <a:lnSpc>
                <a:spcPct val="150000"/>
              </a:lnSpc>
            </a:pPr>
            <a:r>
              <a:rPr lang="en-IN" dirty="0"/>
              <a:t>Feature Engineering</a:t>
            </a:r>
            <a:br>
              <a:rPr lang="en-IN" dirty="0"/>
            </a:br>
            <a:r>
              <a:rPr lang="en-IN" sz="2000" dirty="0">
                <a:solidFill>
                  <a:srgbClr val="FF0000"/>
                </a:solidFill>
              </a:rPr>
              <a:t>Outliers detection &amp; removal</a:t>
            </a:r>
            <a:endParaRPr lang="en-IN" dirty="0">
              <a:solidFill>
                <a:srgbClr val="FF0000"/>
              </a:solidFill>
            </a:endParaRPr>
          </a:p>
        </p:txBody>
      </p:sp>
      <p:sp>
        <p:nvSpPr>
          <p:cNvPr id="6" name="Content Placeholder 5">
            <a:extLst>
              <a:ext uri="{FF2B5EF4-FFF2-40B4-BE49-F238E27FC236}">
                <a16:creationId xmlns:a16="http://schemas.microsoft.com/office/drawing/2014/main" id="{695FB668-8D9B-4BD8-B7E0-205BC98E50C1}"/>
              </a:ext>
            </a:extLst>
          </p:cNvPr>
          <p:cNvSpPr>
            <a:spLocks noGrp="1"/>
          </p:cNvSpPr>
          <p:nvPr>
            <p:ph idx="1"/>
          </p:nvPr>
        </p:nvSpPr>
        <p:spPr/>
        <p:txBody>
          <a:bodyPr>
            <a:normAutofit fontScale="92500"/>
          </a:bodyPr>
          <a:lstStyle/>
          <a:p>
            <a:r>
              <a:rPr lang="en-IN" sz="2400" dirty="0">
                <a:latin typeface="Bahnschrift SemiLight" panose="020B0502040204020203" pitchFamily="34" charset="0"/>
                <a:ea typeface="Calibri" panose="020F0502020204030204" pitchFamily="34" charset="0"/>
                <a:cs typeface="Mangal" panose="02040503050203030202" pitchFamily="18" charset="0"/>
              </a:rPr>
              <a:t>O</a:t>
            </a:r>
            <a:r>
              <a:rPr lang="en-IN" sz="2400" dirty="0">
                <a:effectLst/>
                <a:latin typeface="Bahnschrift SemiLight" panose="020B0502040204020203" pitchFamily="34" charset="0"/>
                <a:ea typeface="Calibri" panose="020F0502020204030204" pitchFamily="34" charset="0"/>
                <a:cs typeface="Mangal" panose="02040503050203030202" pitchFamily="18" charset="0"/>
              </a:rPr>
              <a:t>utliers do not exist in lower bound but outliers exist in upper bound of features. </a:t>
            </a:r>
            <a:endParaRPr lang="en-US" sz="2400" dirty="0"/>
          </a:p>
          <a:p>
            <a:r>
              <a:rPr lang="en-US" sz="2400" dirty="0"/>
              <a:t>Z-score method results in huge data loss of 23.42 %, which we cannot afford.</a:t>
            </a:r>
          </a:p>
          <a:p>
            <a:r>
              <a:rPr lang="en-US" sz="2400" b="1" dirty="0">
                <a:solidFill>
                  <a:schemeClr val="tx1"/>
                </a:solidFill>
              </a:rPr>
              <a:t>Quantile-based Flooring- Capping Method </a:t>
            </a:r>
            <a:r>
              <a:rPr lang="en-US" sz="2400" dirty="0"/>
              <a:t>employed for outliers removal.</a:t>
            </a:r>
          </a:p>
          <a:p>
            <a:r>
              <a:rPr lang="en-US" sz="2400" u="sng" dirty="0">
                <a:solidFill>
                  <a:schemeClr val="tx1"/>
                </a:solidFill>
              </a:rPr>
              <a:t>Flooring is performed at 0th percentile for lower bound and capping perform at 99th percentile for upper bound.</a:t>
            </a:r>
          </a:p>
          <a:p>
            <a:r>
              <a:rPr lang="en-US" sz="2400" b="1" dirty="0">
                <a:solidFill>
                  <a:schemeClr val="tx1"/>
                </a:solidFill>
              </a:rPr>
              <a:t>Data Loss </a:t>
            </a:r>
            <a:r>
              <a:rPr lang="en-US" sz="2400" dirty="0"/>
              <a:t>: 5.44 % which is acceptable.</a:t>
            </a:r>
          </a:p>
          <a:p>
            <a:endParaRPr lang="en-IN" sz="2400" dirty="0"/>
          </a:p>
        </p:txBody>
      </p:sp>
    </p:spTree>
    <p:extLst>
      <p:ext uri="{BB962C8B-B14F-4D97-AF65-F5344CB8AC3E}">
        <p14:creationId xmlns:p14="http://schemas.microsoft.com/office/powerpoint/2010/main" val="242714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4EB2FD-EBBA-4343-9689-91EC71483E9F}"/>
              </a:ext>
            </a:extLst>
          </p:cNvPr>
          <p:cNvSpPr>
            <a:spLocks noGrp="1"/>
          </p:cNvSpPr>
          <p:nvPr>
            <p:ph type="title"/>
          </p:nvPr>
        </p:nvSpPr>
        <p:spPr/>
        <p:txBody>
          <a:bodyPr>
            <a:normAutofit fontScale="90000"/>
          </a:bodyPr>
          <a:lstStyle/>
          <a:p>
            <a:pPr>
              <a:lnSpc>
                <a:spcPct val="150000"/>
              </a:lnSpc>
            </a:pPr>
            <a:r>
              <a:rPr lang="en-IN" dirty="0"/>
              <a:t>Feature Engineering</a:t>
            </a:r>
            <a:br>
              <a:rPr lang="en-IN" dirty="0"/>
            </a:br>
            <a:r>
              <a:rPr lang="en-IN" sz="2200" dirty="0">
                <a:solidFill>
                  <a:srgbClr val="FFFF00"/>
                </a:solidFill>
              </a:rPr>
              <a:t>Skewness detection &amp; transformation</a:t>
            </a:r>
            <a:endParaRPr lang="en-IN" sz="2200" dirty="0"/>
          </a:p>
        </p:txBody>
      </p:sp>
      <p:pic>
        <p:nvPicPr>
          <p:cNvPr id="7" name="Content Placeholder 6">
            <a:extLst>
              <a:ext uri="{FF2B5EF4-FFF2-40B4-BE49-F238E27FC236}">
                <a16:creationId xmlns:a16="http://schemas.microsoft.com/office/drawing/2014/main" id="{956C70A5-54FA-4667-8791-F4E509535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485" y="3116109"/>
            <a:ext cx="8811855" cy="2200582"/>
          </a:xfrm>
          <a:prstGeom prst="rect">
            <a:avLst/>
          </a:prstGeom>
          <a:ln w="12700">
            <a:solidFill>
              <a:schemeClr val="tx1"/>
            </a:solidFill>
          </a:ln>
        </p:spPr>
      </p:pic>
      <p:sp>
        <p:nvSpPr>
          <p:cNvPr id="9" name="Rectangle: Rounded Corners 8">
            <a:extLst>
              <a:ext uri="{FF2B5EF4-FFF2-40B4-BE49-F238E27FC236}">
                <a16:creationId xmlns:a16="http://schemas.microsoft.com/office/drawing/2014/main" id="{BE9F0336-0728-4122-BDAC-2FC2869674B7}"/>
              </a:ext>
            </a:extLst>
          </p:cNvPr>
          <p:cNvSpPr/>
          <p:nvPr/>
        </p:nvSpPr>
        <p:spPr>
          <a:xfrm>
            <a:off x="981844" y="1988840"/>
            <a:ext cx="10297144" cy="1008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lgn="ctr">
              <a:buFont typeface="Arial" panose="020B0604020202020204" pitchFamily="34" charset="0"/>
              <a:buChar char="•"/>
            </a:pPr>
            <a:r>
              <a:rPr lang="en-IN" sz="2200" dirty="0"/>
              <a:t>Considerable amount of skewness exists in different features.</a:t>
            </a:r>
          </a:p>
          <a:p>
            <a:pPr marL="342900" indent="-342900" algn="ctr">
              <a:buFont typeface="Arial" panose="020B0604020202020204" pitchFamily="34" charset="0"/>
              <a:buChar char="•"/>
            </a:pPr>
            <a:r>
              <a:rPr lang="en-IN" sz="2200" dirty="0"/>
              <a:t>Yeo-Johnson Power Transformation used to reduce skewness.</a:t>
            </a:r>
          </a:p>
        </p:txBody>
      </p:sp>
    </p:spTree>
    <p:extLst>
      <p:ext uri="{BB962C8B-B14F-4D97-AF65-F5344CB8AC3E}">
        <p14:creationId xmlns:p14="http://schemas.microsoft.com/office/powerpoint/2010/main" val="8184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959018-C2ED-46F6-B1E4-FCAC4ABCA4A8}"/>
              </a:ext>
            </a:extLst>
          </p:cNvPr>
          <p:cNvSpPr>
            <a:spLocks noGrp="1"/>
          </p:cNvSpPr>
          <p:nvPr>
            <p:ph type="title"/>
          </p:nvPr>
        </p:nvSpPr>
        <p:spPr/>
        <p:txBody>
          <a:bodyPr/>
          <a:lstStyle/>
          <a:p>
            <a:r>
              <a:rPr lang="en-IN" sz="2500" dirty="0">
                <a:effectLst/>
                <a:ea typeface="Calibri" panose="020F0502020204030204" pitchFamily="34" charset="0"/>
                <a:cs typeface="Mangal" panose="02040503050203030202" pitchFamily="18" charset="0"/>
              </a:rPr>
              <a:t>Data Inputs- Logic- Output Relationships</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13" name="Content Placeholder 12">
            <a:extLst>
              <a:ext uri="{FF2B5EF4-FFF2-40B4-BE49-F238E27FC236}">
                <a16:creationId xmlns:a16="http://schemas.microsoft.com/office/drawing/2014/main" id="{C941B553-E6D3-4DDA-B3A7-FCA139E1A6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159995"/>
            <a:ext cx="4716463" cy="2111223"/>
          </a:xfrm>
          <a:effectLst>
            <a:glow rad="228600">
              <a:schemeClr val="accent5">
                <a:satMod val="175000"/>
                <a:alpha val="40000"/>
              </a:schemeClr>
            </a:glow>
          </a:effectLst>
        </p:spPr>
      </p:pic>
      <p:sp>
        <p:nvSpPr>
          <p:cNvPr id="11" name="Content Placeholder 10">
            <a:extLst>
              <a:ext uri="{FF2B5EF4-FFF2-40B4-BE49-F238E27FC236}">
                <a16:creationId xmlns:a16="http://schemas.microsoft.com/office/drawing/2014/main" id="{110180CC-D354-413C-8D97-59C210B05F1B}"/>
              </a:ext>
            </a:extLst>
          </p:cNvPr>
          <p:cNvSpPr>
            <a:spLocks noGrp="1"/>
          </p:cNvSpPr>
          <p:nvPr>
            <p:ph sz="half" idx="2"/>
          </p:nvPr>
        </p:nvSpPr>
        <p:spPr>
          <a:xfrm>
            <a:off x="8686701" y="2708920"/>
            <a:ext cx="2736304" cy="3152131"/>
          </a:xfrm>
        </p:spPr>
        <p:txBody>
          <a:bodyPr>
            <a:normAutofit/>
          </a:bodyPr>
          <a:lstStyle/>
          <a:p>
            <a:r>
              <a:rPr lang="en-IN" sz="2000" dirty="0">
                <a:latin typeface="Bahnschrift SemiLight" panose="020B0502040204020203" pitchFamily="34" charset="0"/>
                <a:ea typeface="Calibri" panose="020F0502020204030204" pitchFamily="34" charset="0"/>
                <a:cs typeface="Mangal" panose="02040503050203030202" pitchFamily="18" charset="0"/>
              </a:rPr>
              <a:t>M</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ost of the independent features are poorly or moderately correlated with the target variable label. </a:t>
            </a:r>
            <a:endParaRPr lang="en-IN" sz="2000" dirty="0"/>
          </a:p>
        </p:txBody>
      </p:sp>
    </p:spTree>
    <p:extLst>
      <p:ext uri="{BB962C8B-B14F-4D97-AF65-F5344CB8AC3E}">
        <p14:creationId xmlns:p14="http://schemas.microsoft.com/office/powerpoint/2010/main" val="189968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125F-8347-4B84-A7ED-F91AB3CED4FA}"/>
              </a:ext>
            </a:extLst>
          </p:cNvPr>
          <p:cNvSpPr>
            <a:spLocks noGrp="1"/>
          </p:cNvSpPr>
          <p:nvPr>
            <p:ph type="title"/>
          </p:nvPr>
        </p:nvSpPr>
        <p:spPr/>
        <p:txBody>
          <a:bodyPr/>
          <a:lstStyle/>
          <a:p>
            <a:r>
              <a:rPr lang="en-IN" dirty="0"/>
              <a:t>Handling IMBALANCED DATA</a:t>
            </a:r>
          </a:p>
        </p:txBody>
      </p:sp>
      <p:pic>
        <p:nvPicPr>
          <p:cNvPr id="6" name="Content Placeholder 5">
            <a:extLst>
              <a:ext uri="{FF2B5EF4-FFF2-40B4-BE49-F238E27FC236}">
                <a16:creationId xmlns:a16="http://schemas.microsoft.com/office/drawing/2014/main" id="{EEF8F585-EB1D-4C05-8A39-50BFCD87AB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9540" y="3091499"/>
            <a:ext cx="4534533" cy="2248214"/>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D95960C0-F717-4ABC-9D1C-DD4520D49314}"/>
              </a:ext>
            </a:extLst>
          </p:cNvPr>
          <p:cNvSpPr>
            <a:spLocks noGrp="1"/>
          </p:cNvSpPr>
          <p:nvPr>
            <p:ph sz="half" idx="2"/>
          </p:nvPr>
        </p:nvSpPr>
        <p:spPr>
          <a:xfrm>
            <a:off x="7462565" y="2636912"/>
            <a:ext cx="4145220" cy="3224139"/>
          </a:xfrm>
        </p:spPr>
        <p:txBody>
          <a:bodyPr>
            <a:normAutofit/>
          </a:bodyPr>
          <a:lstStyle/>
          <a:p>
            <a:r>
              <a:rPr lang="en-IN" sz="2000" dirty="0"/>
              <a:t>Target Variable label is Imbalanced in nature.</a:t>
            </a:r>
          </a:p>
          <a:p>
            <a:r>
              <a:rPr lang="en-IN" sz="2000" dirty="0"/>
              <a:t>SMOTE techniques used to oversample minority class.</a:t>
            </a:r>
          </a:p>
        </p:txBody>
      </p:sp>
    </p:spTree>
    <p:extLst>
      <p:ext uri="{BB962C8B-B14F-4D97-AF65-F5344CB8AC3E}">
        <p14:creationId xmlns:p14="http://schemas.microsoft.com/office/powerpoint/2010/main" val="101211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802E-C7E8-4961-8F15-522B60BC7775}"/>
              </a:ext>
            </a:extLst>
          </p:cNvPr>
          <p:cNvSpPr>
            <a:spLocks noGrp="1"/>
          </p:cNvSpPr>
          <p:nvPr>
            <p:ph type="title"/>
          </p:nvPr>
        </p:nvSpPr>
        <p:spPr/>
        <p:txBody>
          <a:bodyPr/>
          <a:lstStyle/>
          <a:p>
            <a:r>
              <a:rPr lang="en-IN" dirty="0"/>
              <a:t>Multicollinearity and PCA</a:t>
            </a:r>
          </a:p>
        </p:txBody>
      </p:sp>
      <p:pic>
        <p:nvPicPr>
          <p:cNvPr id="8" name="Content Placeholder 7">
            <a:extLst>
              <a:ext uri="{FF2B5EF4-FFF2-40B4-BE49-F238E27FC236}">
                <a16:creationId xmlns:a16="http://schemas.microsoft.com/office/drawing/2014/main" id="{1930CD18-4979-49A8-BBA9-A62B2355FD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40107" y="2560638"/>
            <a:ext cx="3433398" cy="3309937"/>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6100ECBA-6646-4B7A-B68D-EBC79A946593}"/>
              </a:ext>
            </a:extLst>
          </p:cNvPr>
          <p:cNvSpPr>
            <a:spLocks noGrp="1"/>
          </p:cNvSpPr>
          <p:nvPr>
            <p:ph sz="half" idx="2"/>
          </p:nvPr>
        </p:nvSpPr>
        <p:spPr>
          <a:xfrm>
            <a:off x="7534573" y="2492896"/>
            <a:ext cx="3888432" cy="3384376"/>
          </a:xfrm>
        </p:spPr>
        <p:txBody>
          <a:bodyPr>
            <a:normAutofit/>
          </a:bodyPr>
          <a:lstStyle/>
          <a:p>
            <a:r>
              <a:rPr lang="en-IN" sz="2000" dirty="0"/>
              <a:t>Multicollinearity exist between few features.</a:t>
            </a:r>
          </a:p>
          <a:p>
            <a:r>
              <a:rPr lang="en-IN" sz="2000" dirty="0"/>
              <a:t>To resolve it PCA is applied.</a:t>
            </a:r>
          </a:p>
          <a:p>
            <a:r>
              <a:rPr lang="en-US" sz="2000" dirty="0"/>
              <a:t>Eleven principal components attribute for 90% of variation in the data. </a:t>
            </a:r>
          </a:p>
          <a:p>
            <a:r>
              <a:rPr lang="en-US" sz="2000" dirty="0"/>
              <a:t>PCA applied for Eleven components.</a:t>
            </a:r>
            <a:endParaRPr lang="en-IN" sz="2000" dirty="0"/>
          </a:p>
        </p:txBody>
      </p:sp>
    </p:spTree>
    <p:extLst>
      <p:ext uri="{BB962C8B-B14F-4D97-AF65-F5344CB8AC3E}">
        <p14:creationId xmlns:p14="http://schemas.microsoft.com/office/powerpoint/2010/main" val="169989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7FAD-8B69-4B0D-A4A1-DE1B41FBA4D8}"/>
              </a:ext>
            </a:extLst>
          </p:cNvPr>
          <p:cNvSpPr>
            <a:spLocks noGrp="1"/>
          </p:cNvSpPr>
          <p:nvPr>
            <p:ph type="title"/>
          </p:nvPr>
        </p:nvSpPr>
        <p:spPr>
          <a:xfrm>
            <a:off x="1295065" y="982133"/>
            <a:ext cx="9598696" cy="1006707"/>
          </a:xfrm>
        </p:spPr>
        <p:txBody>
          <a:bodyPr>
            <a:normAutofit fontScale="90000"/>
          </a:bodyPr>
          <a:lstStyle/>
          <a:p>
            <a:r>
              <a:rPr lang="en-IN" dirty="0"/>
              <a:t>MACHINE LEARNING MODEL BUILDING</a:t>
            </a:r>
          </a:p>
        </p:txBody>
      </p:sp>
      <p:sp>
        <p:nvSpPr>
          <p:cNvPr id="5" name="Content Placeholder 4">
            <a:extLst>
              <a:ext uri="{FF2B5EF4-FFF2-40B4-BE49-F238E27FC236}">
                <a16:creationId xmlns:a16="http://schemas.microsoft.com/office/drawing/2014/main" id="{D0130A0E-7568-458D-8C4D-E14CF20F6047}"/>
              </a:ext>
            </a:extLst>
          </p:cNvPr>
          <p:cNvSpPr>
            <a:spLocks noGrp="1"/>
          </p:cNvSpPr>
          <p:nvPr>
            <p:ph idx="1"/>
          </p:nvPr>
        </p:nvSpPr>
        <p:spPr>
          <a:xfrm>
            <a:off x="765820" y="2492896"/>
            <a:ext cx="10729192" cy="3662948"/>
          </a:xfrm>
        </p:spPr>
        <p:txBody>
          <a:bodyPr>
            <a:normAutofit/>
          </a:bodyPr>
          <a:lstStyle/>
          <a:p>
            <a:r>
              <a:rPr lang="en-IN" sz="2400" dirty="0"/>
              <a:t>Objective is to predict whether a customer is a defaulter or not. It can be solved by the application of a classification ML algorithm.</a:t>
            </a:r>
          </a:p>
          <a:p>
            <a:r>
              <a:rPr lang="en-IN" sz="2400" dirty="0"/>
              <a:t>Different Classification algorithms are used to train a model to have a maximum accuracy score.</a:t>
            </a:r>
          </a:p>
          <a:p>
            <a:r>
              <a:rPr lang="en-IN" sz="2400" dirty="0"/>
              <a:t>Machine learning classification algorithms used in this project are –</a:t>
            </a:r>
          </a:p>
          <a:p>
            <a:pPr marL="342900" lvl="0" indent="-342900" algn="just">
              <a:lnSpc>
                <a:spcPct val="107000"/>
              </a:lnSpc>
              <a:buFont typeface="+mj-lt"/>
              <a:buAutoNum type="arabicPeriod"/>
            </a:pPr>
            <a:r>
              <a:rPr lang="en-IN" sz="2000"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Logistics Regression </a:t>
            </a:r>
            <a:endParaRPr lang="en-IN" sz="20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mj-lt"/>
              <a:buAutoNum type="arabicPeriod"/>
            </a:pPr>
            <a:r>
              <a:rPr lang="en-IN" sz="2000"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Decision Tree Classifier</a:t>
            </a:r>
            <a:endParaRPr lang="en-IN" sz="20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mj-lt"/>
              <a:buAutoNum type="arabicPeriod"/>
            </a:pPr>
            <a:r>
              <a:rPr lang="en-IN" sz="2000"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Extra Tree Classifier</a:t>
            </a:r>
            <a:endParaRPr lang="en-IN" sz="2000" dirty="0">
              <a:solidFill>
                <a:schemeClr val="tx1"/>
              </a:solidFill>
            </a:endParaRPr>
          </a:p>
        </p:txBody>
      </p:sp>
    </p:spTree>
    <p:extLst>
      <p:ext uri="{BB962C8B-B14F-4D97-AF65-F5344CB8AC3E}">
        <p14:creationId xmlns:p14="http://schemas.microsoft.com/office/powerpoint/2010/main" val="130702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1295065" y="982133"/>
            <a:ext cx="9598696" cy="934699"/>
          </a:xfrm>
        </p:spPr>
        <p:txBody>
          <a:bodyPr/>
          <a:lstStyle/>
          <a:p>
            <a:r>
              <a:rPr lang="en-IN" dirty="0"/>
              <a:t>Overview of Presentation </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581041" y="2060848"/>
            <a:ext cx="10771171" cy="4392488"/>
          </a:xfrm>
        </p:spPr>
        <p:txBody>
          <a:bodyPr>
            <a:noAutofit/>
          </a:bodyPr>
          <a:lstStyle/>
          <a:p>
            <a:pPr>
              <a:spcBef>
                <a:spcPts val="300"/>
              </a:spcBef>
              <a:spcAft>
                <a:spcPts val="300"/>
              </a:spcAft>
              <a:buFont typeface="Wingdings" panose="05000000000000000000" pitchFamily="2" charset="2"/>
              <a:buChar char="Ø"/>
            </a:pPr>
            <a:r>
              <a:rPr lang="en-US" sz="2200" dirty="0">
                <a:solidFill>
                  <a:schemeClr val="tx1"/>
                </a:solidFill>
              </a:rPr>
              <a:t>What is Micro Credit?</a:t>
            </a:r>
          </a:p>
          <a:p>
            <a:pPr>
              <a:spcBef>
                <a:spcPts val="300"/>
              </a:spcBef>
              <a:spcAft>
                <a:spcPts val="300"/>
              </a:spcAft>
              <a:buFont typeface="Wingdings" panose="05000000000000000000" pitchFamily="2" charset="2"/>
              <a:buChar char="Ø"/>
            </a:pPr>
            <a:r>
              <a:rPr lang="en-US" sz="2200" dirty="0">
                <a:solidFill>
                  <a:schemeClr val="tx1"/>
                </a:solidFill>
              </a:rPr>
              <a:t>Problem Statement.</a:t>
            </a:r>
          </a:p>
          <a:p>
            <a:pPr>
              <a:spcBef>
                <a:spcPts val="300"/>
              </a:spcBef>
              <a:spcAft>
                <a:spcPts val="300"/>
              </a:spcAft>
              <a:buFont typeface="Wingdings" panose="05000000000000000000" pitchFamily="2" charset="2"/>
              <a:buChar char="Ø"/>
            </a:pPr>
            <a:r>
              <a:rPr lang="en-US" sz="2200" dirty="0">
                <a:solidFill>
                  <a:schemeClr val="tx1"/>
                </a:solidFill>
              </a:rPr>
              <a:t>Data Preprocessing</a:t>
            </a:r>
          </a:p>
          <a:p>
            <a:pPr>
              <a:spcBef>
                <a:spcPts val="300"/>
              </a:spcBef>
              <a:spcAft>
                <a:spcPts val="300"/>
              </a:spcAft>
              <a:buFont typeface="Wingdings" panose="05000000000000000000" pitchFamily="2" charset="2"/>
              <a:buChar char="Ø"/>
            </a:pPr>
            <a:r>
              <a:rPr lang="en-US" sz="2200" dirty="0">
                <a:solidFill>
                  <a:schemeClr val="tx1"/>
                </a:solidFill>
              </a:rPr>
              <a:t>Exploratory data analysis.</a:t>
            </a:r>
          </a:p>
          <a:p>
            <a:pPr>
              <a:spcBef>
                <a:spcPts val="300"/>
              </a:spcBef>
              <a:spcAft>
                <a:spcPts val="300"/>
              </a:spcAft>
              <a:buFont typeface="Wingdings" panose="05000000000000000000" pitchFamily="2" charset="2"/>
              <a:buChar char="Ø"/>
            </a:pPr>
            <a:r>
              <a:rPr lang="en-US" sz="2200" dirty="0">
                <a:solidFill>
                  <a:schemeClr val="tx1"/>
                </a:solidFill>
              </a:rPr>
              <a:t>Feature Engineering </a:t>
            </a:r>
          </a:p>
          <a:p>
            <a:pPr>
              <a:spcBef>
                <a:spcPts val="300"/>
              </a:spcBef>
              <a:spcAft>
                <a:spcPts val="300"/>
              </a:spcAft>
              <a:buFont typeface="Wingdings" panose="05000000000000000000" pitchFamily="2" charset="2"/>
              <a:buChar char="Ø"/>
            </a:pPr>
            <a:r>
              <a:rPr lang="en-US" sz="2200" dirty="0">
                <a:solidFill>
                  <a:schemeClr val="tx1"/>
                </a:solidFill>
              </a:rPr>
              <a:t>Machine Learning Building.</a:t>
            </a:r>
          </a:p>
          <a:p>
            <a:pPr>
              <a:spcBef>
                <a:spcPts val="300"/>
              </a:spcBef>
              <a:spcAft>
                <a:spcPts val="300"/>
              </a:spcAft>
              <a:buFont typeface="Wingdings" panose="05000000000000000000" pitchFamily="2" charset="2"/>
              <a:buChar char="Ø"/>
            </a:pPr>
            <a:r>
              <a:rPr lang="en-US" sz="2200" dirty="0">
                <a:solidFill>
                  <a:schemeClr val="tx1"/>
                </a:solidFill>
              </a:rPr>
              <a:t>ROC-AUC Curve of Different Model </a:t>
            </a:r>
          </a:p>
          <a:p>
            <a:pPr>
              <a:spcBef>
                <a:spcPts val="300"/>
              </a:spcBef>
              <a:spcAft>
                <a:spcPts val="300"/>
              </a:spcAft>
              <a:buFont typeface="Wingdings" panose="05000000000000000000" pitchFamily="2" charset="2"/>
              <a:buChar char="Ø"/>
            </a:pPr>
            <a:r>
              <a:rPr lang="en-US" sz="2200" dirty="0">
                <a:solidFill>
                  <a:schemeClr val="tx1"/>
                </a:solidFill>
              </a:rPr>
              <a:t>ROC Curve For Final Model.</a:t>
            </a:r>
          </a:p>
          <a:p>
            <a:pPr>
              <a:spcBef>
                <a:spcPts val="300"/>
              </a:spcBef>
              <a:spcAft>
                <a:spcPts val="300"/>
              </a:spcAft>
              <a:buFont typeface="Wingdings" panose="05000000000000000000" pitchFamily="2" charset="2"/>
              <a:buChar char="Ø"/>
            </a:pPr>
            <a:r>
              <a:rPr lang="en-US" sz="2200" dirty="0">
                <a:solidFill>
                  <a:schemeClr val="tx1"/>
                </a:solidFill>
              </a:rPr>
              <a:t>Limitations and Future Scope of work</a:t>
            </a:r>
          </a:p>
          <a:p>
            <a:pPr>
              <a:spcBef>
                <a:spcPts val="300"/>
              </a:spcBef>
              <a:spcAft>
                <a:spcPts val="300"/>
              </a:spcAft>
              <a:buFont typeface="Wingdings" panose="05000000000000000000" pitchFamily="2" charset="2"/>
              <a:buChar char="Ø"/>
            </a:pPr>
            <a:endParaRPr lang="en-US" sz="1700" dirty="0">
              <a:solidFill>
                <a:schemeClr val="tx2"/>
              </a:solidFill>
              <a:latin typeface="Century" panose="02040604050505020304" pitchFamily="18" charset="0"/>
            </a:endParaRP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5EA47-41DA-464A-9F7B-8E59EFE174E4}"/>
              </a:ext>
            </a:extLst>
          </p:cNvPr>
          <p:cNvSpPr>
            <a:spLocks noGrp="1"/>
          </p:cNvSpPr>
          <p:nvPr>
            <p:ph type="title"/>
          </p:nvPr>
        </p:nvSpPr>
        <p:spPr/>
        <p:txBody>
          <a:bodyPr/>
          <a:lstStyle/>
          <a:p>
            <a:r>
              <a:rPr lang="en-IN" dirty="0"/>
              <a:t>ML MODEL Evaluation Matrix</a:t>
            </a:r>
          </a:p>
        </p:txBody>
      </p:sp>
      <p:sp>
        <p:nvSpPr>
          <p:cNvPr id="6" name="Content Placeholder 5">
            <a:extLst>
              <a:ext uri="{FF2B5EF4-FFF2-40B4-BE49-F238E27FC236}">
                <a16:creationId xmlns:a16="http://schemas.microsoft.com/office/drawing/2014/main" id="{280DC525-CB0A-489D-BDFD-EB0CC14E5860}"/>
              </a:ext>
            </a:extLst>
          </p:cNvPr>
          <p:cNvSpPr>
            <a:spLocks noGrp="1"/>
          </p:cNvSpPr>
          <p:nvPr>
            <p:ph idx="1"/>
          </p:nvPr>
        </p:nvSpPr>
        <p:spPr>
          <a:xfrm>
            <a:off x="8758708" y="2492896"/>
            <a:ext cx="2664296" cy="3662948"/>
          </a:xfrm>
        </p:spPr>
        <p:txBody>
          <a:bodyPr>
            <a:normAutofit fontScale="92500" lnSpcReduction="20000"/>
          </a:bodyPr>
          <a:lstStyle/>
          <a:p>
            <a:r>
              <a:rPr lang="en-IN" sz="2200" dirty="0">
                <a:solidFill>
                  <a:srgbClr val="FF0000"/>
                </a:solidFill>
                <a:latin typeface="Gadugi" panose="020B0502040204020203" pitchFamily="34" charset="0"/>
                <a:ea typeface="Gadugi" panose="020B0502040204020203" pitchFamily="34" charset="0"/>
              </a:rPr>
              <a:t>Extra Tree Classifier gives maximum accuracy score and cross-validation score.</a:t>
            </a:r>
          </a:p>
          <a:p>
            <a:r>
              <a:rPr lang="en-IN" sz="2200" dirty="0">
                <a:solidFill>
                  <a:srgbClr val="FF0000"/>
                </a:solidFill>
                <a:latin typeface="Gadugi" panose="020B0502040204020203" pitchFamily="34" charset="0"/>
                <a:ea typeface="Gadugi" panose="020B0502040204020203" pitchFamily="34" charset="0"/>
              </a:rPr>
              <a:t>Hyper parameter tuning perform on this ETC model to gain more accuracy.</a:t>
            </a:r>
          </a:p>
          <a:p>
            <a:r>
              <a:rPr lang="en-IN" sz="2200" dirty="0">
                <a:solidFill>
                  <a:srgbClr val="FF0000"/>
                </a:solidFill>
                <a:latin typeface="Gadugi" panose="020B0502040204020203" pitchFamily="34" charset="0"/>
                <a:ea typeface="Gadugi" panose="020B0502040204020203" pitchFamily="34" charset="0"/>
              </a:rPr>
              <a:t>ETC –a tuned model used has the final model.</a:t>
            </a:r>
          </a:p>
        </p:txBody>
      </p:sp>
      <p:graphicFrame>
        <p:nvGraphicFramePr>
          <p:cNvPr id="2" name="Table 1">
            <a:extLst>
              <a:ext uri="{FF2B5EF4-FFF2-40B4-BE49-F238E27FC236}">
                <a16:creationId xmlns:a16="http://schemas.microsoft.com/office/drawing/2014/main" id="{6ACD7DFC-FE1D-D79E-96EB-3CEB559D0AA9}"/>
              </a:ext>
            </a:extLst>
          </p:cNvPr>
          <p:cNvGraphicFramePr>
            <a:graphicFrameLocks noGrp="1"/>
          </p:cNvGraphicFramePr>
          <p:nvPr>
            <p:extLst>
              <p:ext uri="{D42A27DB-BD31-4B8C-83A1-F6EECF244321}">
                <p14:modId xmlns:p14="http://schemas.microsoft.com/office/powerpoint/2010/main" val="1721579661"/>
              </p:ext>
            </p:extLst>
          </p:nvPr>
        </p:nvGraphicFramePr>
        <p:xfrm>
          <a:off x="1413893" y="3059430"/>
          <a:ext cx="7200798" cy="2457801"/>
        </p:xfrm>
        <a:graphic>
          <a:graphicData uri="http://schemas.openxmlformats.org/drawingml/2006/table">
            <a:tbl>
              <a:tblPr firstRow="1" firstCol="1" lastRow="1" lastCol="1" bandRow="1" bandCol="1">
                <a:tableStyleId>{69CF1AB2-1976-4502-BF36-3FF5EA218861}</a:tableStyleId>
              </a:tblPr>
              <a:tblGrid>
                <a:gridCol w="1571403">
                  <a:extLst>
                    <a:ext uri="{9D8B030D-6E8A-4147-A177-3AD203B41FA5}">
                      <a16:colId xmlns:a16="http://schemas.microsoft.com/office/drawing/2014/main" val="2377298023"/>
                    </a:ext>
                  </a:extLst>
                </a:gridCol>
                <a:gridCol w="1019094">
                  <a:extLst>
                    <a:ext uri="{9D8B030D-6E8A-4147-A177-3AD203B41FA5}">
                      <a16:colId xmlns:a16="http://schemas.microsoft.com/office/drawing/2014/main" val="4130534835"/>
                    </a:ext>
                  </a:extLst>
                </a:gridCol>
                <a:gridCol w="863232">
                  <a:extLst>
                    <a:ext uri="{9D8B030D-6E8A-4147-A177-3AD203B41FA5}">
                      <a16:colId xmlns:a16="http://schemas.microsoft.com/office/drawing/2014/main" val="590688036"/>
                    </a:ext>
                  </a:extLst>
                </a:gridCol>
                <a:gridCol w="913588">
                  <a:extLst>
                    <a:ext uri="{9D8B030D-6E8A-4147-A177-3AD203B41FA5}">
                      <a16:colId xmlns:a16="http://schemas.microsoft.com/office/drawing/2014/main" val="1036019101"/>
                    </a:ext>
                  </a:extLst>
                </a:gridCol>
                <a:gridCol w="987921">
                  <a:extLst>
                    <a:ext uri="{9D8B030D-6E8A-4147-A177-3AD203B41FA5}">
                      <a16:colId xmlns:a16="http://schemas.microsoft.com/office/drawing/2014/main" val="4108405179"/>
                    </a:ext>
                  </a:extLst>
                </a:gridCol>
                <a:gridCol w="991919">
                  <a:extLst>
                    <a:ext uri="{9D8B030D-6E8A-4147-A177-3AD203B41FA5}">
                      <a16:colId xmlns:a16="http://schemas.microsoft.com/office/drawing/2014/main" val="1831323185"/>
                    </a:ext>
                  </a:extLst>
                </a:gridCol>
                <a:gridCol w="853641">
                  <a:extLst>
                    <a:ext uri="{9D8B030D-6E8A-4147-A177-3AD203B41FA5}">
                      <a16:colId xmlns:a16="http://schemas.microsoft.com/office/drawing/2014/main" val="314684135"/>
                    </a:ext>
                  </a:extLst>
                </a:gridCol>
              </a:tblGrid>
              <a:tr h="491695">
                <a:tc>
                  <a:txBody>
                    <a:bodyPr/>
                    <a:lstStyle/>
                    <a:p>
                      <a:pPr marL="65405">
                        <a:lnSpc>
                          <a:spcPts val="1320"/>
                        </a:lnSpc>
                      </a:pPr>
                      <a:r>
                        <a:rPr lang="en-US" sz="1100">
                          <a:effectLst/>
                        </a:rPr>
                        <a:t>Algorithm</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68580" marR="149860">
                        <a:lnSpc>
                          <a:spcPct val="107000"/>
                        </a:lnSpc>
                        <a:spcAft>
                          <a:spcPts val="0"/>
                        </a:spcAft>
                      </a:pPr>
                      <a:r>
                        <a:rPr lang="en-US" sz="1100">
                          <a:effectLst/>
                        </a:rPr>
                        <a:t>Accuracy</a:t>
                      </a:r>
                      <a:r>
                        <a:rPr lang="en-US" sz="1100" spc="-175">
                          <a:effectLst/>
                        </a:rPr>
                        <a:t> </a:t>
                      </a:r>
                      <a:r>
                        <a:rPr lang="en-US" sz="1100">
                          <a:effectLst/>
                        </a:rPr>
                        <a:t>Score</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R="224790" algn="r">
                        <a:lnSpc>
                          <a:spcPts val="1320"/>
                        </a:lnSpc>
                      </a:pPr>
                      <a:r>
                        <a:rPr lang="en-US" sz="1100">
                          <a:effectLst/>
                        </a:rPr>
                        <a:t>Recall</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55880" marR="55880" algn="ctr">
                        <a:lnSpc>
                          <a:spcPts val="1320"/>
                        </a:lnSpc>
                        <a:spcAft>
                          <a:spcPts val="0"/>
                        </a:spcAft>
                      </a:pPr>
                      <a:r>
                        <a:rPr lang="en-US" sz="1100">
                          <a:effectLst/>
                        </a:rPr>
                        <a:t>Precision</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67945">
                        <a:lnSpc>
                          <a:spcPts val="1320"/>
                        </a:lnSpc>
                      </a:pPr>
                      <a:r>
                        <a:rPr lang="en-US" sz="1100">
                          <a:effectLst/>
                        </a:rPr>
                        <a:t>F1</a:t>
                      </a:r>
                      <a:r>
                        <a:rPr lang="en-US" sz="1100" spc="95">
                          <a:effectLst/>
                        </a:rPr>
                        <a:t> </a:t>
                      </a:r>
                      <a:r>
                        <a:rPr lang="en-US" sz="1100">
                          <a:effectLst/>
                        </a:rPr>
                        <a:t>Score</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67945">
                        <a:lnSpc>
                          <a:spcPts val="1320"/>
                        </a:lnSpc>
                      </a:pPr>
                      <a:r>
                        <a:rPr lang="en-US" sz="1100">
                          <a:effectLst/>
                        </a:rPr>
                        <a:t>CV</a:t>
                      </a:r>
                      <a:r>
                        <a:rPr lang="en-US" sz="1100" spc="100">
                          <a:effectLst/>
                        </a:rPr>
                        <a:t> </a:t>
                      </a:r>
                      <a:r>
                        <a:rPr lang="en-US" sz="1100">
                          <a:effectLst/>
                        </a:rPr>
                        <a:t>Score</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67945">
                        <a:lnSpc>
                          <a:spcPts val="1320"/>
                        </a:lnSpc>
                      </a:pPr>
                      <a:r>
                        <a:rPr lang="en-US" sz="1100">
                          <a:effectLst/>
                        </a:rPr>
                        <a:t>AUC</a:t>
                      </a:r>
                      <a:endParaRPr lang="en-IN" sz="1100">
                        <a:effectLst/>
                      </a:endParaRPr>
                    </a:p>
                    <a:p>
                      <a:pPr marL="67945">
                        <a:lnSpc>
                          <a:spcPts val="1320"/>
                        </a:lnSpc>
                        <a:spcBef>
                          <a:spcPts val="105"/>
                        </a:spcBef>
                        <a:spcAft>
                          <a:spcPts val="0"/>
                        </a:spcAft>
                      </a:pPr>
                      <a:r>
                        <a:rPr lang="en-US" sz="1100">
                          <a:effectLst/>
                        </a:rPr>
                        <a:t>Score</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extLst>
                  <a:ext uri="{0D108BD9-81ED-4DB2-BD59-A6C34878D82A}">
                    <a16:rowId xmlns:a16="http://schemas.microsoft.com/office/drawing/2014/main" val="1940064436"/>
                  </a:ext>
                </a:extLst>
              </a:tr>
              <a:tr h="490346">
                <a:tc>
                  <a:txBody>
                    <a:bodyPr/>
                    <a:lstStyle/>
                    <a:p>
                      <a:pPr marL="65405" marR="457200">
                        <a:lnSpc>
                          <a:spcPct val="107000"/>
                        </a:lnSpc>
                        <a:spcAft>
                          <a:spcPts val="0"/>
                        </a:spcAft>
                      </a:pPr>
                      <a:r>
                        <a:rPr lang="en-US" sz="1100">
                          <a:effectLst/>
                        </a:rPr>
                        <a:t>Logistics</a:t>
                      </a:r>
                      <a:r>
                        <a:rPr lang="en-US" sz="1100" spc="5">
                          <a:effectLst/>
                        </a:rPr>
                        <a:t> </a:t>
                      </a:r>
                      <a:r>
                        <a:rPr lang="en-US" sz="1100">
                          <a:effectLst/>
                        </a:rPr>
                        <a:t>Regression</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00660">
                        <a:lnSpc>
                          <a:spcPts val="1320"/>
                        </a:lnSpc>
                      </a:pPr>
                      <a:r>
                        <a:rPr lang="en-US" sz="1100">
                          <a:effectLst/>
                        </a:rPr>
                        <a:t>0.76</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R="216535" algn="r">
                        <a:lnSpc>
                          <a:spcPts val="1320"/>
                        </a:lnSpc>
                      </a:pPr>
                      <a:r>
                        <a:rPr lang="en-US" sz="1100">
                          <a:effectLst/>
                        </a:rPr>
                        <a:t>0.76</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55880" marR="55880" algn="ctr">
                        <a:lnSpc>
                          <a:spcPts val="1320"/>
                        </a:lnSpc>
                        <a:spcAft>
                          <a:spcPts val="0"/>
                        </a:spcAft>
                      </a:pPr>
                      <a:r>
                        <a:rPr lang="en-US" sz="1100" dirty="0">
                          <a:effectLst/>
                        </a:rPr>
                        <a:t>0.76</a:t>
                      </a:r>
                      <a:endParaRPr lang="en-IN" sz="1100" dirty="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51460" marR="252095" algn="ctr">
                        <a:lnSpc>
                          <a:spcPts val="1320"/>
                        </a:lnSpc>
                        <a:spcAft>
                          <a:spcPts val="0"/>
                        </a:spcAft>
                      </a:pPr>
                      <a:r>
                        <a:rPr lang="en-US" sz="1100">
                          <a:effectLst/>
                        </a:rPr>
                        <a:t>0.76</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94945">
                        <a:lnSpc>
                          <a:spcPts val="1320"/>
                        </a:lnSpc>
                      </a:pPr>
                      <a:r>
                        <a:rPr lang="en-US" sz="1100">
                          <a:effectLst/>
                        </a:rPr>
                        <a:t>0.7618</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21920" marR="120015" algn="ctr">
                        <a:lnSpc>
                          <a:spcPts val="1320"/>
                        </a:lnSpc>
                        <a:spcAft>
                          <a:spcPts val="0"/>
                        </a:spcAft>
                      </a:pPr>
                      <a:r>
                        <a:rPr lang="en-US" sz="1100">
                          <a:effectLst/>
                        </a:rPr>
                        <a:t>0.76</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extLst>
                  <a:ext uri="{0D108BD9-81ED-4DB2-BD59-A6C34878D82A}">
                    <a16:rowId xmlns:a16="http://schemas.microsoft.com/office/drawing/2014/main" val="4056990984"/>
                  </a:ext>
                </a:extLst>
              </a:tr>
              <a:tr h="491021">
                <a:tc>
                  <a:txBody>
                    <a:bodyPr/>
                    <a:lstStyle/>
                    <a:p>
                      <a:pPr marL="65405" marR="327660">
                        <a:lnSpc>
                          <a:spcPct val="106000"/>
                        </a:lnSpc>
                        <a:spcAft>
                          <a:spcPts val="0"/>
                        </a:spcAft>
                      </a:pPr>
                      <a:r>
                        <a:rPr lang="en-US" sz="1100">
                          <a:effectLst/>
                        </a:rPr>
                        <a:t>Decision</a:t>
                      </a:r>
                      <a:r>
                        <a:rPr lang="en-US" sz="1100" spc="45">
                          <a:effectLst/>
                        </a:rPr>
                        <a:t> </a:t>
                      </a:r>
                      <a:r>
                        <a:rPr lang="en-US" sz="1100">
                          <a:effectLst/>
                        </a:rPr>
                        <a:t>Tree</a:t>
                      </a:r>
                      <a:r>
                        <a:rPr lang="en-US" sz="1100" spc="-175">
                          <a:effectLst/>
                        </a:rPr>
                        <a:t> </a:t>
                      </a:r>
                      <a:r>
                        <a:rPr lang="en-US" sz="1100">
                          <a:effectLst/>
                        </a:rPr>
                        <a:t>Classifier</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93040">
                        <a:lnSpc>
                          <a:spcPts val="1310"/>
                        </a:lnSpc>
                      </a:pPr>
                      <a:r>
                        <a:rPr lang="en-US" sz="1100">
                          <a:effectLst/>
                        </a:rPr>
                        <a:t>0.85</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R="209550" algn="r">
                        <a:lnSpc>
                          <a:spcPts val="1310"/>
                        </a:lnSpc>
                      </a:pPr>
                      <a:r>
                        <a:rPr lang="en-US" sz="1100">
                          <a:effectLst/>
                        </a:rPr>
                        <a:t>0.85</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55245" marR="55880" algn="ctr">
                        <a:lnSpc>
                          <a:spcPts val="1310"/>
                        </a:lnSpc>
                        <a:spcAft>
                          <a:spcPts val="0"/>
                        </a:spcAft>
                      </a:pPr>
                      <a:r>
                        <a:rPr lang="en-US" sz="1100">
                          <a:effectLst/>
                        </a:rPr>
                        <a:t>0.85</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59715">
                        <a:lnSpc>
                          <a:spcPts val="1310"/>
                        </a:lnSpc>
                      </a:pPr>
                      <a:r>
                        <a:rPr lang="en-US" sz="1100">
                          <a:effectLst/>
                        </a:rPr>
                        <a:t>0.85</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89865">
                        <a:lnSpc>
                          <a:spcPts val="1310"/>
                        </a:lnSpc>
                      </a:pPr>
                      <a:r>
                        <a:rPr lang="en-US" sz="1100">
                          <a:effectLst/>
                        </a:rPr>
                        <a:t>0.8636</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24460" marR="120015" algn="ctr">
                        <a:lnSpc>
                          <a:spcPts val="1310"/>
                        </a:lnSpc>
                        <a:spcAft>
                          <a:spcPts val="0"/>
                        </a:spcAft>
                      </a:pPr>
                      <a:r>
                        <a:rPr lang="en-US" sz="1100">
                          <a:effectLst/>
                        </a:rPr>
                        <a:t>0.85</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extLst>
                  <a:ext uri="{0D108BD9-81ED-4DB2-BD59-A6C34878D82A}">
                    <a16:rowId xmlns:a16="http://schemas.microsoft.com/office/drawing/2014/main" val="2039030658"/>
                  </a:ext>
                </a:extLst>
              </a:tr>
              <a:tr h="491695">
                <a:tc>
                  <a:txBody>
                    <a:bodyPr/>
                    <a:lstStyle/>
                    <a:p>
                      <a:pPr marL="65405" marR="205105">
                        <a:lnSpc>
                          <a:spcPct val="107000"/>
                        </a:lnSpc>
                        <a:spcAft>
                          <a:spcPts val="0"/>
                        </a:spcAft>
                      </a:pPr>
                      <a:r>
                        <a:rPr lang="en-US" sz="1100">
                          <a:effectLst/>
                        </a:rPr>
                        <a:t>Extra</a:t>
                      </a:r>
                      <a:r>
                        <a:rPr lang="en-US" sz="1100" spc="5">
                          <a:effectLst/>
                        </a:rPr>
                        <a:t> </a:t>
                      </a:r>
                      <a:r>
                        <a:rPr lang="en-US" sz="1100">
                          <a:effectLst/>
                        </a:rPr>
                        <a:t>Tree</a:t>
                      </a:r>
                      <a:r>
                        <a:rPr lang="en-US" sz="1100" spc="5">
                          <a:effectLst/>
                        </a:rPr>
                        <a:t> </a:t>
                      </a:r>
                      <a:r>
                        <a:rPr lang="en-US" sz="1100">
                          <a:effectLst/>
                        </a:rPr>
                        <a:t>Classifier</a:t>
                      </a:r>
                      <a:r>
                        <a:rPr lang="en-US" sz="1100" spc="85">
                          <a:effectLst/>
                        </a:rPr>
                        <a:t> </a:t>
                      </a:r>
                      <a:r>
                        <a:rPr lang="en-US" sz="1100">
                          <a:effectLst/>
                        </a:rPr>
                        <a:t>(ETC)</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96215">
                        <a:lnSpc>
                          <a:spcPts val="1320"/>
                        </a:lnSpc>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R="213995" algn="r">
                        <a:lnSpc>
                          <a:spcPts val="1320"/>
                        </a:lnSpc>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55245" marR="55880" algn="ctr">
                        <a:lnSpc>
                          <a:spcPts val="1320"/>
                        </a:lnSpc>
                        <a:spcAft>
                          <a:spcPts val="0"/>
                        </a:spcAft>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52095" marR="252095" algn="ctr">
                        <a:lnSpc>
                          <a:spcPts val="1320"/>
                        </a:lnSpc>
                        <a:spcAft>
                          <a:spcPts val="0"/>
                        </a:spcAft>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84150">
                        <a:lnSpc>
                          <a:spcPts val="1320"/>
                        </a:lnSpc>
                      </a:pPr>
                      <a:r>
                        <a:rPr lang="en-US" sz="1100">
                          <a:effectLst/>
                        </a:rPr>
                        <a:t>0.9408</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23190" marR="120015" algn="ctr">
                        <a:lnSpc>
                          <a:spcPts val="1320"/>
                        </a:lnSpc>
                        <a:spcAft>
                          <a:spcPts val="0"/>
                        </a:spcAft>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extLst>
                  <a:ext uri="{0D108BD9-81ED-4DB2-BD59-A6C34878D82A}">
                    <a16:rowId xmlns:a16="http://schemas.microsoft.com/office/drawing/2014/main" val="290005751"/>
                  </a:ext>
                </a:extLst>
              </a:tr>
              <a:tr h="493044">
                <a:tc>
                  <a:txBody>
                    <a:bodyPr/>
                    <a:lstStyle/>
                    <a:p>
                      <a:pPr marL="65405" marR="67310">
                        <a:lnSpc>
                          <a:spcPct val="107000"/>
                        </a:lnSpc>
                        <a:spcAft>
                          <a:spcPts val="0"/>
                        </a:spcAft>
                      </a:pPr>
                      <a:r>
                        <a:rPr lang="en-US" sz="1100">
                          <a:effectLst/>
                        </a:rPr>
                        <a:t>Final</a:t>
                      </a:r>
                      <a:r>
                        <a:rPr lang="en-US" sz="1100" spc="70">
                          <a:effectLst/>
                        </a:rPr>
                        <a:t> </a:t>
                      </a:r>
                      <a:r>
                        <a:rPr lang="en-US" sz="1100">
                          <a:effectLst/>
                        </a:rPr>
                        <a:t>Model</a:t>
                      </a:r>
                      <a:r>
                        <a:rPr lang="en-US" sz="1100" spc="75">
                          <a:effectLst/>
                        </a:rPr>
                        <a:t> </a:t>
                      </a:r>
                      <a:r>
                        <a:rPr lang="en-US" sz="1100">
                          <a:effectLst/>
                        </a:rPr>
                        <a:t>(ETC-</a:t>
                      </a:r>
                      <a:r>
                        <a:rPr lang="en-US" sz="1100" spc="-170">
                          <a:effectLst/>
                        </a:rPr>
                        <a:t> </a:t>
                      </a:r>
                      <a:r>
                        <a:rPr lang="en-US" sz="1100">
                          <a:effectLst/>
                        </a:rPr>
                        <a:t>Tuned)</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96215">
                        <a:lnSpc>
                          <a:spcPts val="1320"/>
                        </a:lnSpc>
                      </a:pPr>
                      <a:r>
                        <a:rPr lang="en-US" sz="1100">
                          <a:effectLst/>
                        </a:rPr>
                        <a:t>0.9338</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R="213995" algn="r">
                        <a:lnSpc>
                          <a:spcPts val="1320"/>
                        </a:lnSpc>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55245" marR="55880" algn="ctr">
                        <a:lnSpc>
                          <a:spcPts val="1320"/>
                        </a:lnSpc>
                        <a:spcAft>
                          <a:spcPts val="0"/>
                        </a:spcAft>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52095" marR="252095" algn="ctr">
                        <a:lnSpc>
                          <a:spcPts val="1320"/>
                        </a:lnSpc>
                        <a:spcAft>
                          <a:spcPts val="0"/>
                        </a:spcAft>
                      </a:pPr>
                      <a:r>
                        <a:rPr lang="en-US" sz="1100">
                          <a:effectLst/>
                        </a:rPr>
                        <a:t>0.93</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200660">
                        <a:lnSpc>
                          <a:spcPts val="1320"/>
                        </a:lnSpc>
                      </a:pPr>
                      <a:r>
                        <a:rPr lang="en-US" sz="1100">
                          <a:effectLst/>
                        </a:rPr>
                        <a:t>0.9408</a:t>
                      </a:r>
                      <a:endParaRPr lang="en-IN" sz="110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tc>
                  <a:txBody>
                    <a:bodyPr/>
                    <a:lstStyle/>
                    <a:p>
                      <a:pPr marL="123190" marR="120015" algn="ctr">
                        <a:lnSpc>
                          <a:spcPts val="1320"/>
                        </a:lnSpc>
                        <a:spcAft>
                          <a:spcPts val="0"/>
                        </a:spcAft>
                      </a:pPr>
                      <a:r>
                        <a:rPr lang="en-US" sz="1100" dirty="0">
                          <a:effectLst/>
                        </a:rPr>
                        <a:t>0.9332</a:t>
                      </a:r>
                      <a:endParaRPr lang="en-IN" sz="1100" dirty="0">
                        <a:effectLst/>
                        <a:latin typeface="Bahnschrift" panose="020B0502040204020203" pitchFamily="34" charset="0"/>
                        <a:ea typeface="Bahnschrift" panose="020B0502040204020203" pitchFamily="34" charset="0"/>
                        <a:cs typeface="Bahnschrift" panose="020B0502040204020203" pitchFamily="34" charset="0"/>
                      </a:endParaRPr>
                    </a:p>
                  </a:txBody>
                  <a:tcPr marL="0" marR="0" marT="0" marB="0"/>
                </a:tc>
                <a:extLst>
                  <a:ext uri="{0D108BD9-81ED-4DB2-BD59-A6C34878D82A}">
                    <a16:rowId xmlns:a16="http://schemas.microsoft.com/office/drawing/2014/main" val="524315612"/>
                  </a:ext>
                </a:extLst>
              </a:tr>
            </a:tbl>
          </a:graphicData>
        </a:graphic>
      </p:graphicFrame>
    </p:spTree>
    <p:extLst>
      <p:ext uri="{BB962C8B-B14F-4D97-AF65-F5344CB8AC3E}">
        <p14:creationId xmlns:p14="http://schemas.microsoft.com/office/powerpoint/2010/main" val="3043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236F-ED0D-47DA-A7F3-2CD7C1B0FF0A}"/>
              </a:ext>
            </a:extLst>
          </p:cNvPr>
          <p:cNvSpPr>
            <a:spLocks noGrp="1"/>
          </p:cNvSpPr>
          <p:nvPr>
            <p:ph type="title"/>
          </p:nvPr>
        </p:nvSpPr>
        <p:spPr/>
        <p:txBody>
          <a:bodyPr>
            <a:normAutofit fontScale="90000"/>
          </a:bodyPr>
          <a:lstStyle/>
          <a:p>
            <a:r>
              <a:rPr lang="en-IN" dirty="0"/>
              <a:t>AUC-roc CURVE DIFFERENT MODELS</a:t>
            </a:r>
          </a:p>
        </p:txBody>
      </p:sp>
      <p:pic>
        <p:nvPicPr>
          <p:cNvPr id="7" name="Content Placeholder 6">
            <a:extLst>
              <a:ext uri="{FF2B5EF4-FFF2-40B4-BE49-F238E27FC236}">
                <a16:creationId xmlns:a16="http://schemas.microsoft.com/office/drawing/2014/main" id="{A8F7AE2E-FE1C-8392-E03A-D9AB8DB56DA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438445" y="2560638"/>
            <a:ext cx="4436723" cy="3309937"/>
          </a:xfrm>
          <a:prstGeom prst="rect">
            <a:avLst/>
          </a:prstGeom>
          <a:noFill/>
          <a:ln>
            <a:noFill/>
          </a:ln>
        </p:spPr>
      </p:pic>
      <p:pic>
        <p:nvPicPr>
          <p:cNvPr id="11" name="Content Placeholder 10">
            <a:extLst>
              <a:ext uri="{FF2B5EF4-FFF2-40B4-BE49-F238E27FC236}">
                <a16:creationId xmlns:a16="http://schemas.microsoft.com/office/drawing/2014/main" id="{B29A83D3-D38E-A49F-4390-5D5177735C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320007" y="2560638"/>
            <a:ext cx="4436723" cy="3309937"/>
          </a:xfrm>
          <a:prstGeom prst="rect">
            <a:avLst/>
          </a:prstGeom>
          <a:noFill/>
          <a:ln>
            <a:noFill/>
          </a:ln>
        </p:spPr>
      </p:pic>
    </p:spTree>
    <p:extLst>
      <p:ext uri="{BB962C8B-B14F-4D97-AF65-F5344CB8AC3E}">
        <p14:creationId xmlns:p14="http://schemas.microsoft.com/office/powerpoint/2010/main" val="149755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9363-0675-4D8A-BFD2-8117500A2DC2}"/>
              </a:ext>
            </a:extLst>
          </p:cNvPr>
          <p:cNvSpPr>
            <a:spLocks noGrp="1"/>
          </p:cNvSpPr>
          <p:nvPr>
            <p:ph type="title"/>
          </p:nvPr>
        </p:nvSpPr>
        <p:spPr/>
        <p:txBody>
          <a:bodyPr>
            <a:normAutofit fontScale="90000"/>
          </a:bodyPr>
          <a:lstStyle/>
          <a:p>
            <a:r>
              <a:rPr lang="en-IN" dirty="0"/>
              <a:t>AUC-roc CURVE DIFFERENT MODELS</a:t>
            </a:r>
          </a:p>
        </p:txBody>
      </p:sp>
      <p:pic>
        <p:nvPicPr>
          <p:cNvPr id="9" name="Content Placeholder 8">
            <a:extLst>
              <a:ext uri="{FF2B5EF4-FFF2-40B4-BE49-F238E27FC236}">
                <a16:creationId xmlns:a16="http://schemas.microsoft.com/office/drawing/2014/main" id="{B1A79FA1-4027-7FBE-D11C-A273CEB31E0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438445" y="2560638"/>
            <a:ext cx="4436723" cy="3309937"/>
          </a:xfrm>
          <a:prstGeom prst="rect">
            <a:avLst/>
          </a:prstGeom>
          <a:noFill/>
          <a:ln>
            <a:noFill/>
          </a:ln>
        </p:spPr>
      </p:pic>
      <p:sp>
        <p:nvSpPr>
          <p:cNvPr id="7" name="Content Placeholder 6">
            <a:extLst>
              <a:ext uri="{FF2B5EF4-FFF2-40B4-BE49-F238E27FC236}">
                <a16:creationId xmlns:a16="http://schemas.microsoft.com/office/drawing/2014/main" id="{5A44DFC5-1FB5-CBD8-D362-B95634585428}"/>
              </a:ext>
            </a:extLst>
          </p:cNvPr>
          <p:cNvSpPr>
            <a:spLocks noGrp="1"/>
          </p:cNvSpPr>
          <p:nvPr>
            <p:ph sz="half" idx="2"/>
          </p:nvPr>
        </p:nvSpPr>
        <p:spPr>
          <a:xfrm>
            <a:off x="6179734" y="2560320"/>
            <a:ext cx="4717075" cy="364624"/>
          </a:xfrm>
        </p:spPr>
        <p:txBody>
          <a:bodyPr>
            <a:normAutofit fontScale="85000" lnSpcReduction="20000"/>
          </a:bodyPr>
          <a:lstStyle/>
          <a:p>
            <a:endParaRPr lang="en-IN" dirty="0"/>
          </a:p>
        </p:txBody>
      </p:sp>
    </p:spTree>
    <p:extLst>
      <p:ext uri="{BB962C8B-B14F-4D97-AF65-F5344CB8AC3E}">
        <p14:creationId xmlns:p14="http://schemas.microsoft.com/office/powerpoint/2010/main" val="4318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9AE3-63C6-4F1F-9808-E8C51BCCE7F6}"/>
              </a:ext>
            </a:extLst>
          </p:cNvPr>
          <p:cNvSpPr>
            <a:spLocks noGrp="1"/>
          </p:cNvSpPr>
          <p:nvPr>
            <p:ph type="title"/>
          </p:nvPr>
        </p:nvSpPr>
        <p:spPr/>
        <p:txBody>
          <a:bodyPr>
            <a:normAutofit fontScale="90000"/>
          </a:bodyPr>
          <a:lstStyle/>
          <a:p>
            <a:r>
              <a:rPr lang="en-IN" dirty="0"/>
              <a:t>AOC – ROC CURVE OF FINAL MODEL</a:t>
            </a:r>
          </a:p>
        </p:txBody>
      </p:sp>
      <p:pic>
        <p:nvPicPr>
          <p:cNvPr id="7" name="Content Placeholder 6">
            <a:extLst>
              <a:ext uri="{FF2B5EF4-FFF2-40B4-BE49-F238E27FC236}">
                <a16:creationId xmlns:a16="http://schemas.microsoft.com/office/drawing/2014/main" id="{ABCB9637-739C-7097-0B3B-C9393385156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438445" y="2560638"/>
            <a:ext cx="4436723" cy="3309937"/>
          </a:xfrm>
          <a:prstGeom prst="rect">
            <a:avLst/>
          </a:prstGeom>
          <a:noFill/>
          <a:ln>
            <a:noFill/>
          </a:ln>
        </p:spPr>
      </p:pic>
      <p:sp>
        <p:nvSpPr>
          <p:cNvPr id="4" name="Content Placeholder 3">
            <a:extLst>
              <a:ext uri="{FF2B5EF4-FFF2-40B4-BE49-F238E27FC236}">
                <a16:creationId xmlns:a16="http://schemas.microsoft.com/office/drawing/2014/main" id="{66EBC6C5-7A20-437E-B7C3-4007E26393EA}"/>
              </a:ext>
            </a:extLst>
          </p:cNvPr>
          <p:cNvSpPr>
            <a:spLocks noGrp="1"/>
          </p:cNvSpPr>
          <p:nvPr>
            <p:ph sz="half" idx="2"/>
          </p:nvPr>
        </p:nvSpPr>
        <p:spPr>
          <a:xfrm>
            <a:off x="6670476" y="2551114"/>
            <a:ext cx="4752528" cy="3309937"/>
          </a:xfrm>
        </p:spPr>
        <p:txBody>
          <a:bodyPr/>
          <a:lstStyle/>
          <a:p>
            <a:r>
              <a:rPr lang="en-IN" sz="2400" dirty="0">
                <a:solidFill>
                  <a:srgbClr val="CC6600"/>
                </a:solidFill>
                <a:latin typeface="Gadugi" panose="020B0502040204020203" pitchFamily="34" charset="0"/>
                <a:ea typeface="Gadugi" panose="020B0502040204020203" pitchFamily="34" charset="0"/>
                <a:cs typeface="Mangal" panose="02040503050203030202" pitchFamily="18" charset="0"/>
              </a:rPr>
              <a:t>Extra Tree Classifier Hyper parameter tuned </a:t>
            </a:r>
            <a:r>
              <a:rPr lang="en-IN" sz="2400" dirty="0">
                <a:solidFill>
                  <a:srgbClr val="CC6600"/>
                </a:solidFill>
                <a:effectLst/>
                <a:latin typeface="Gadugi" panose="020B0502040204020203" pitchFamily="34" charset="0"/>
                <a:ea typeface="Gadugi" panose="020B0502040204020203" pitchFamily="34" charset="0"/>
                <a:cs typeface="Mangal" panose="02040503050203030202" pitchFamily="18" charset="0"/>
              </a:rPr>
              <a:t>gives a maximum accuracy score of 0.9332 with a cross-validation score of 0.9338. </a:t>
            </a:r>
          </a:p>
          <a:p>
            <a:r>
              <a:rPr lang="en-IN" sz="2400" dirty="0">
                <a:solidFill>
                  <a:srgbClr val="CC6600"/>
                </a:solidFill>
                <a:effectLst/>
                <a:latin typeface="Gadugi" panose="020B0502040204020203" pitchFamily="34" charset="0"/>
                <a:ea typeface="Gadugi" panose="020B0502040204020203" pitchFamily="34" charset="0"/>
                <a:cs typeface="Mangal" panose="02040503050203030202" pitchFamily="18" charset="0"/>
              </a:rPr>
              <a:t>It also gives us the maximum AUC score.</a:t>
            </a:r>
          </a:p>
          <a:p>
            <a:endParaRPr lang="en-IN" dirty="0"/>
          </a:p>
        </p:txBody>
      </p:sp>
    </p:spTree>
    <p:extLst>
      <p:ext uri="{BB962C8B-B14F-4D97-AF65-F5344CB8AC3E}">
        <p14:creationId xmlns:p14="http://schemas.microsoft.com/office/powerpoint/2010/main" val="419840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6F1817-CD06-486C-93B6-125B84C2ED05}"/>
              </a:ext>
            </a:extLst>
          </p:cNvPr>
          <p:cNvSpPr>
            <a:spLocks noGrp="1"/>
          </p:cNvSpPr>
          <p:nvPr>
            <p:ph type="title"/>
          </p:nvPr>
        </p:nvSpPr>
        <p:spPr/>
        <p:txBody>
          <a:bodyPr>
            <a:normAutofit/>
          </a:bodyPr>
          <a:lstStyle/>
          <a:p>
            <a:r>
              <a:rPr lang="en-IN" sz="2600" dirty="0">
                <a:effectLst/>
                <a:ea typeface="Calibri" panose="020F0502020204030204" pitchFamily="34" charset="0"/>
                <a:cs typeface="Mangal" panose="02040503050203030202" pitchFamily="18" charset="0"/>
              </a:rPr>
              <a:t>Limitations &amp; Scope for Future OF THIS Work</a:t>
            </a:r>
            <a:endParaRPr lang="en-IN" sz="2600" dirty="0"/>
          </a:p>
        </p:txBody>
      </p:sp>
      <p:sp>
        <p:nvSpPr>
          <p:cNvPr id="6" name="Content Placeholder 5">
            <a:extLst>
              <a:ext uri="{FF2B5EF4-FFF2-40B4-BE49-F238E27FC236}">
                <a16:creationId xmlns:a16="http://schemas.microsoft.com/office/drawing/2014/main" id="{82F0A02E-9FF7-4F93-8551-93CF0D659814}"/>
              </a:ext>
            </a:extLst>
          </p:cNvPr>
          <p:cNvSpPr>
            <a:spLocks noGrp="1"/>
          </p:cNvSpPr>
          <p:nvPr>
            <p:ph idx="1"/>
          </p:nvPr>
        </p:nvSpPr>
        <p:spPr/>
        <p:txBody>
          <a:bodyPr/>
          <a:lstStyle/>
          <a:p>
            <a:pPr marL="400050" lvl="0" indent="-400050" algn="just">
              <a:lnSpc>
                <a:spcPct val="107000"/>
              </a:lnSpc>
              <a:buFont typeface="+mj-lt"/>
              <a:buAutoNum type="romanUcPeriod"/>
            </a:pPr>
            <a:r>
              <a:rPr lang="en-IN" sz="2200" dirty="0">
                <a:effectLst/>
                <a:ea typeface="Calibri" panose="020F0502020204030204" pitchFamily="34" charset="0"/>
                <a:cs typeface="Mangal" panose="02040503050203030202" pitchFamily="18" charset="0"/>
              </a:rPr>
              <a:t>Limited computational resources put limitation on optimization through hyper parameter tuning. Accuracy of model can increase with hyperparameter tuning with several different parameter. Here we use only two parameters for tuning.</a:t>
            </a:r>
          </a:p>
          <a:p>
            <a:pPr marL="400050" lvl="0" indent="-400050" algn="just">
              <a:lnSpc>
                <a:spcPct val="107000"/>
              </a:lnSpc>
              <a:spcAft>
                <a:spcPts val="800"/>
              </a:spcAft>
              <a:buFont typeface="+mj-lt"/>
              <a:buAutoNum type="romanUcPeriod"/>
            </a:pPr>
            <a:r>
              <a:rPr lang="en-IN" sz="2200" dirty="0">
                <a:effectLst/>
                <a:ea typeface="Calibri" panose="020F0502020204030204" pitchFamily="34" charset="0"/>
                <a:cs typeface="Mangal" panose="02040503050203030202" pitchFamily="18" charset="0"/>
              </a:rPr>
              <a:t>Data is imbalanced, we utilised SMOTE for it but if get label data which at least in ratio of 70:30, It can give us much more realistic model. </a:t>
            </a:r>
          </a:p>
          <a:p>
            <a:pPr marL="0" indent="0">
              <a:buNone/>
            </a:pPr>
            <a:endParaRPr lang="en-IN" dirty="0"/>
          </a:p>
        </p:txBody>
      </p:sp>
    </p:spTree>
    <p:extLst>
      <p:ext uri="{BB962C8B-B14F-4D97-AF65-F5344CB8AC3E}">
        <p14:creationId xmlns:p14="http://schemas.microsoft.com/office/powerpoint/2010/main" val="1657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7490FC-FC54-4EE5-80FB-E7096ADD5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04" y="836713"/>
            <a:ext cx="8892988" cy="5361834"/>
          </a:xfrm>
          <a:prstGeom prst="rect">
            <a:avLst/>
          </a:prstGeom>
        </p:spPr>
      </p:pic>
    </p:spTree>
    <p:extLst>
      <p:ext uri="{BB962C8B-B14F-4D97-AF65-F5344CB8AC3E}">
        <p14:creationId xmlns:p14="http://schemas.microsoft.com/office/powerpoint/2010/main" val="6393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981844" y="2405889"/>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84131" y="2420888"/>
            <a:ext cx="4010881"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A7E418-C0B6-43CA-A617-EDED491CAE60}"/>
              </a:ext>
            </a:extLst>
          </p:cNvPr>
          <p:cNvSpPr>
            <a:spLocks noGrp="1"/>
          </p:cNvSpPr>
          <p:nvPr>
            <p:ph type="title"/>
          </p:nvPr>
        </p:nvSpPr>
        <p:spPr>
          <a:xfrm>
            <a:off x="1522413" y="381000"/>
            <a:ext cx="9829799" cy="1103784"/>
          </a:xfrm>
        </p:spPr>
        <p:txBody>
          <a:bodyPr>
            <a:normAutofit/>
          </a:bodyPr>
          <a:lstStyle/>
          <a:p>
            <a:pPr algn="ctr"/>
            <a:r>
              <a:rPr lang="en-IN" sz="3200" b="1" dirty="0">
                <a:latin typeface="Bahnschrift" panose="020B0502040204020203" pitchFamily="34" charset="0"/>
              </a:rPr>
              <a:t>Problem Statement</a:t>
            </a:r>
          </a:p>
        </p:txBody>
      </p:sp>
      <p:sp>
        <p:nvSpPr>
          <p:cNvPr id="6" name="Content Placeholder 5">
            <a:extLst>
              <a:ext uri="{FF2B5EF4-FFF2-40B4-BE49-F238E27FC236}">
                <a16:creationId xmlns:a16="http://schemas.microsoft.com/office/drawing/2014/main" id="{96E37F8B-2DA0-4141-A4E6-65101D9201C5}"/>
              </a:ext>
            </a:extLst>
          </p:cNvPr>
          <p:cNvSpPr>
            <a:spLocks noGrp="1"/>
          </p:cNvSpPr>
          <p:nvPr>
            <p:ph idx="1"/>
          </p:nvPr>
        </p:nvSpPr>
        <p:spPr>
          <a:xfrm>
            <a:off x="1053853" y="1916833"/>
            <a:ext cx="10298360" cy="4248472"/>
          </a:xfrm>
        </p:spPr>
        <p:txBody>
          <a:bodyPr>
            <a:normAutofit/>
          </a:bodyPr>
          <a:lstStyle/>
          <a:p>
            <a:pPr>
              <a:buFont typeface="Wingdings" panose="05000000000000000000" pitchFamily="2" charset="2"/>
              <a:buChar char="§"/>
            </a:pPr>
            <a:r>
              <a:rPr lang="en-US" sz="2400" dirty="0">
                <a:solidFill>
                  <a:schemeClr val="tx1"/>
                </a:solidFill>
                <a:latin typeface="Century" panose="02040604050505020304" pitchFamily="18" charset="0"/>
                <a:ea typeface="Calibri" panose="020F0502020204030204" pitchFamily="34" charset="0"/>
                <a:cs typeface="Times New Roman" panose="02020603050405020304" pitchFamily="18" charset="0"/>
              </a:rPr>
              <a:t>Telecom provider provide micro-credit on mobile balances to be paid back in 5 days.</a:t>
            </a:r>
          </a:p>
          <a:p>
            <a:pPr>
              <a:buFont typeface="Wingdings" panose="05000000000000000000" pitchFamily="2" charset="2"/>
              <a:buChar char="§"/>
            </a:pPr>
            <a:r>
              <a:rPr lang="en-US" sz="2400" dirty="0">
                <a:solidFill>
                  <a:schemeClr val="tx1"/>
                </a:solidFill>
                <a:latin typeface="Century" panose="02040604050505020304" pitchFamily="18" charset="0"/>
                <a:ea typeface="Calibri" panose="020F0502020204030204" pitchFamily="34" charset="0"/>
                <a:cs typeface="Times New Roman" panose="02020603050405020304" pitchFamily="18" charset="0"/>
              </a:rPr>
              <a:t>Loan Varity :</a:t>
            </a:r>
          </a:p>
          <a:p>
            <a:pPr lvl="1">
              <a:buFont typeface="Wingdings" panose="05000000000000000000" pitchFamily="2" charset="2"/>
              <a:buChar char="§"/>
            </a:pPr>
            <a:r>
              <a:rPr lang="en-US" sz="2400" dirty="0">
                <a:solidFill>
                  <a:schemeClr val="tx1"/>
                </a:solidFill>
              </a:rPr>
              <a:t>Loan amount of 5 - Payback amount 6 (in Indonesian Rupiah)</a:t>
            </a:r>
          </a:p>
          <a:p>
            <a:pPr lvl="1">
              <a:buFont typeface="Wingdings" panose="05000000000000000000" pitchFamily="2" charset="2"/>
              <a:buChar char="§"/>
            </a:pPr>
            <a:r>
              <a:rPr lang="en-US" sz="2400" dirty="0">
                <a:solidFill>
                  <a:schemeClr val="tx1"/>
                </a:solidFill>
              </a:rPr>
              <a:t>Loan amount of 10 - Payback amount 12 (in Indonesian Rupiah)</a:t>
            </a:r>
            <a:endParaRPr lang="en-US" sz="2400" dirty="0">
              <a:solidFill>
                <a:schemeClr val="tx1"/>
              </a:solidFill>
              <a:latin typeface="Century" panose="02040604050505020304" pitchFamily="18" charset="0"/>
              <a:cs typeface="Times New Roman" panose="02020603050405020304" pitchFamily="18" charset="0"/>
            </a:endParaRPr>
          </a:p>
          <a:p>
            <a:pPr marL="282575" lvl="1" indent="0">
              <a:buNone/>
            </a:pPr>
            <a:r>
              <a:rPr lang="en-US" sz="2400" dirty="0">
                <a:solidFill>
                  <a:schemeClr val="tx1"/>
                </a:solidFill>
                <a:latin typeface="Century" panose="02040604050505020304" pitchFamily="18" charset="0"/>
                <a:cs typeface="Times New Roman" panose="02020603050405020304" pitchFamily="18" charset="0"/>
              </a:rPr>
              <a:t>Task is Build ML classification Model to Predict customer who might be defaulter based on independent features.</a:t>
            </a:r>
          </a:p>
        </p:txBody>
      </p:sp>
    </p:spTree>
    <p:extLst>
      <p:ext uri="{BB962C8B-B14F-4D97-AF65-F5344CB8AC3E}">
        <p14:creationId xmlns:p14="http://schemas.microsoft.com/office/powerpoint/2010/main" val="7092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976E-3162-473C-A493-405ABA38DC9D}"/>
              </a:ext>
            </a:extLst>
          </p:cNvPr>
          <p:cNvSpPr>
            <a:spLocks noGrp="1"/>
          </p:cNvSpPr>
          <p:nvPr>
            <p:ph type="title"/>
          </p:nvPr>
        </p:nvSpPr>
        <p:spPr/>
        <p:txBody>
          <a:bodyPr/>
          <a:lstStyle/>
          <a:p>
            <a:r>
              <a:rPr lang="en-IN" dirty="0"/>
              <a:t>DATASET Information</a:t>
            </a:r>
          </a:p>
        </p:txBody>
      </p:sp>
      <p:sp>
        <p:nvSpPr>
          <p:cNvPr id="4" name="Content Placeholder 3">
            <a:extLst>
              <a:ext uri="{FF2B5EF4-FFF2-40B4-BE49-F238E27FC236}">
                <a16:creationId xmlns:a16="http://schemas.microsoft.com/office/drawing/2014/main" id="{6377B5E0-8378-4534-85B0-043462D3F1CC}"/>
              </a:ext>
            </a:extLst>
          </p:cNvPr>
          <p:cNvSpPr>
            <a:spLocks noGrp="1"/>
          </p:cNvSpPr>
          <p:nvPr>
            <p:ph idx="1"/>
          </p:nvPr>
        </p:nvSpPr>
        <p:spPr/>
        <p:txBody>
          <a:bodyPr>
            <a:normAutofit lnSpcReduction="10000"/>
          </a:bodyPr>
          <a:lstStyle/>
          <a:p>
            <a:pPr marL="541338" indent="-360363">
              <a:buClr>
                <a:srgbClr val="7030A0"/>
              </a:buClr>
              <a:buFont typeface="Wingdings" panose="05000000000000000000" pitchFamily="2" charset="2"/>
              <a:buChar char="v"/>
              <a:tabLst>
                <a:tab pos="269875" algn="l"/>
              </a:tabLst>
            </a:pPr>
            <a:r>
              <a:rPr lang="en-IN" sz="2400" dirty="0">
                <a:solidFill>
                  <a:schemeClr val="tx1"/>
                </a:solidFill>
              </a:rPr>
              <a:t>Dataset provide by Fliprobo Technologies Ltd.</a:t>
            </a:r>
          </a:p>
          <a:p>
            <a:pPr marL="541338" indent="-360363">
              <a:buClr>
                <a:srgbClr val="7030A0"/>
              </a:buClr>
              <a:buFont typeface="Wingdings" panose="05000000000000000000" pitchFamily="2" charset="2"/>
              <a:buChar char="v"/>
              <a:tabLst>
                <a:tab pos="269875" algn="l"/>
              </a:tabLst>
            </a:pPr>
            <a:r>
              <a:rPr lang="en-IN" sz="2400" dirty="0">
                <a:solidFill>
                  <a:schemeClr val="tx1"/>
                </a:solidFill>
              </a:rPr>
              <a:t>Micro Credit Defaulter dataset contain 209593 rows and 37 columns.</a:t>
            </a:r>
          </a:p>
          <a:p>
            <a:pPr marL="541338" indent="-360363">
              <a:buClr>
                <a:srgbClr val="7030A0"/>
              </a:buClr>
              <a:buFont typeface="Wingdings" panose="05000000000000000000" pitchFamily="2" charset="2"/>
              <a:buChar char="v"/>
              <a:tabLst>
                <a:tab pos="269875" algn="l"/>
              </a:tabLst>
            </a:pPr>
            <a:r>
              <a:rPr lang="en-US" sz="2400" dirty="0">
                <a:solidFill>
                  <a:schemeClr val="tx1"/>
                </a:solidFill>
              </a:rPr>
              <a:t>Out of all features only three features with object datatypes and rest are int64.</a:t>
            </a:r>
          </a:p>
          <a:p>
            <a:pPr marL="541338" indent="-360363">
              <a:buClr>
                <a:srgbClr val="7030A0"/>
              </a:buClr>
              <a:buFont typeface="Wingdings" panose="05000000000000000000" pitchFamily="2" charset="2"/>
              <a:buChar char="v"/>
              <a:tabLst>
                <a:tab pos="269875" algn="l"/>
              </a:tabLst>
            </a:pPr>
            <a:r>
              <a:rPr lang="en-US" sz="2400" dirty="0">
                <a:solidFill>
                  <a:schemeClr val="tx1"/>
                </a:solidFill>
              </a:rPr>
              <a:t>Data integrity check is perform for missing values, duplicate data, data error.</a:t>
            </a:r>
          </a:p>
          <a:p>
            <a:pPr marL="541338" indent="-360363">
              <a:buClr>
                <a:srgbClr val="7030A0"/>
              </a:buClr>
              <a:buFont typeface="Wingdings" panose="05000000000000000000" pitchFamily="2" charset="2"/>
              <a:buChar char="v"/>
              <a:tabLst>
                <a:tab pos="269875" algn="l"/>
              </a:tabLst>
            </a:pPr>
            <a:r>
              <a:rPr lang="en-US" sz="2400" dirty="0">
                <a:solidFill>
                  <a:schemeClr val="tx1"/>
                </a:solidFill>
              </a:rPr>
              <a:t>No missing values, whitespaces, ‘NA’, ‘-’ are present in dataset.</a:t>
            </a:r>
          </a:p>
          <a:p>
            <a:pPr marL="0" indent="0">
              <a:buClr>
                <a:srgbClr val="7030A0"/>
              </a:buClr>
              <a:buNone/>
            </a:pPr>
            <a:endParaRPr lang="en-IN" sz="2400" dirty="0"/>
          </a:p>
        </p:txBody>
      </p:sp>
    </p:spTree>
    <p:extLst>
      <p:ext uri="{BB962C8B-B14F-4D97-AF65-F5344CB8AC3E}">
        <p14:creationId xmlns:p14="http://schemas.microsoft.com/office/powerpoint/2010/main" val="21545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612-FF01-4E99-B424-3FC739486200}"/>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5BBE2D39-F060-481C-B7DF-8377D1BFBC04}"/>
              </a:ext>
            </a:extLst>
          </p:cNvPr>
          <p:cNvSpPr>
            <a:spLocks noGrp="1"/>
          </p:cNvSpPr>
          <p:nvPr>
            <p:ph idx="1"/>
          </p:nvPr>
        </p:nvSpPr>
        <p:spPr/>
        <p:txBody>
          <a:bodyPr>
            <a:normAutofit fontScale="92500"/>
          </a:bodyPr>
          <a:lstStyle/>
          <a:p>
            <a:pPr>
              <a:buClr>
                <a:srgbClr val="7030A0"/>
              </a:buClr>
              <a:buFont typeface="Wingdings" panose="05000000000000000000" pitchFamily="2" charset="2"/>
              <a:buChar char="§"/>
            </a:pPr>
            <a:r>
              <a:rPr lang="en-US" sz="2400" b="1" dirty="0">
                <a:solidFill>
                  <a:schemeClr val="tx1"/>
                </a:solidFill>
              </a:rPr>
              <a:t>Strategy To Handle Data Error In Min And Max Column  </a:t>
            </a:r>
          </a:p>
          <a:p>
            <a:pPr marL="457200" indent="-457200">
              <a:buClr>
                <a:srgbClr val="7030A0"/>
              </a:buClr>
              <a:buFont typeface="+mj-lt"/>
              <a:buAutoNum type="arabicPeriod"/>
            </a:pPr>
            <a:r>
              <a:rPr lang="en-US" sz="2400" b="1" dirty="0">
                <a:solidFill>
                  <a:schemeClr val="tx1"/>
                </a:solidFill>
              </a:rPr>
              <a:t>Assumption</a:t>
            </a:r>
            <a:r>
              <a:rPr lang="en-US" sz="2400" dirty="0"/>
              <a:t> - All negative values are typing error happen accidentally by type - in front of original value (except feature depicting median). </a:t>
            </a:r>
          </a:p>
          <a:p>
            <a:pPr marL="457200" indent="-457200">
              <a:buClr>
                <a:srgbClr val="7030A0"/>
              </a:buClr>
              <a:buFont typeface="+mj-lt"/>
              <a:buAutoNum type="arabicPeriod"/>
            </a:pPr>
            <a:r>
              <a:rPr lang="en-US" sz="2400" b="1" dirty="0">
                <a:solidFill>
                  <a:schemeClr val="tx1"/>
                </a:solidFill>
              </a:rPr>
              <a:t>Corrective Approach </a:t>
            </a:r>
            <a:r>
              <a:rPr lang="en-US" sz="2400" dirty="0"/>
              <a:t>- Negative values are converted into absolute value to correct negative typing error whenever applicable except feature depicting median.</a:t>
            </a:r>
          </a:p>
          <a:p>
            <a:pPr>
              <a:buClr>
                <a:srgbClr val="7030A0"/>
              </a:buClr>
              <a:buFont typeface="Wingdings" panose="05000000000000000000" pitchFamily="2" charset="2"/>
              <a:buChar char="§"/>
            </a:pPr>
            <a:r>
              <a:rPr lang="en-US" sz="2400" b="1" dirty="0">
                <a:solidFill>
                  <a:schemeClr val="tx1"/>
                </a:solidFill>
              </a:rPr>
              <a:t>Feature Engineering on '</a:t>
            </a:r>
            <a:r>
              <a:rPr lang="en-US" sz="2400" b="1" dirty="0" err="1">
                <a:solidFill>
                  <a:schemeClr val="tx1"/>
                </a:solidFill>
              </a:rPr>
              <a:t>pdate</a:t>
            </a:r>
            <a:r>
              <a:rPr lang="en-US" sz="2400" b="1" dirty="0">
                <a:solidFill>
                  <a:schemeClr val="tx1"/>
                </a:solidFill>
              </a:rPr>
              <a:t>' column</a:t>
            </a:r>
          </a:p>
          <a:p>
            <a:pPr marL="457200" indent="-457200">
              <a:buClr>
                <a:srgbClr val="7030A0"/>
              </a:buClr>
              <a:buFont typeface="+mj-lt"/>
              <a:buAutoNum type="arabicPeriod"/>
            </a:pPr>
            <a:r>
              <a:rPr lang="en-US" sz="2400" dirty="0"/>
              <a:t>Extracting new columns for day, month and year out of ‘</a:t>
            </a:r>
            <a:r>
              <a:rPr lang="en-US" sz="2400" dirty="0" err="1"/>
              <a:t>pdate</a:t>
            </a:r>
            <a:r>
              <a:rPr lang="en-US" sz="2400" dirty="0"/>
              <a:t>’</a:t>
            </a:r>
            <a:endParaRPr lang="en-IN" sz="2400" b="1" dirty="0">
              <a:solidFill>
                <a:schemeClr val="tx1"/>
              </a:solidFill>
            </a:endParaRPr>
          </a:p>
        </p:txBody>
      </p:sp>
    </p:spTree>
    <p:extLst>
      <p:ext uri="{BB962C8B-B14F-4D97-AF65-F5344CB8AC3E}">
        <p14:creationId xmlns:p14="http://schemas.microsoft.com/office/powerpoint/2010/main" val="29296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0DC9-B68C-4121-9C6B-83B9FC045BF2}"/>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FD069DD8-4CC3-4AA5-B55F-4BEDD6385E85}"/>
              </a:ext>
            </a:extLst>
          </p:cNvPr>
          <p:cNvSpPr>
            <a:spLocks noGrp="1"/>
          </p:cNvSpPr>
          <p:nvPr>
            <p:ph idx="1"/>
          </p:nvPr>
        </p:nvSpPr>
        <p:spPr/>
        <p:txBody>
          <a:bodyPr>
            <a:normAutofit/>
          </a:bodyPr>
          <a:lstStyle/>
          <a:p>
            <a:pPr>
              <a:buClr>
                <a:srgbClr val="7030A0"/>
              </a:buClr>
              <a:buFont typeface="Wingdings" panose="05000000000000000000" pitchFamily="2" charset="2"/>
              <a:buChar char="§"/>
            </a:pPr>
            <a:r>
              <a:rPr lang="en-US" sz="2400" b="1" dirty="0">
                <a:solidFill>
                  <a:schemeClr val="tx1"/>
                </a:solidFill>
              </a:rPr>
              <a:t>Data error and correction in maxamnt_loans30 column </a:t>
            </a:r>
          </a:p>
          <a:p>
            <a:pPr>
              <a:buClr>
                <a:srgbClr val="7030A0"/>
              </a:buClr>
              <a:buFont typeface="Wingdings" panose="05000000000000000000" pitchFamily="2" charset="2"/>
              <a:buChar char="v"/>
            </a:pPr>
            <a:r>
              <a:rPr lang="en-US" sz="2400" dirty="0"/>
              <a:t>The maximum value in maxamnt_loans30 is not reliable. </a:t>
            </a:r>
            <a:endParaRPr lang="en-US" sz="2400" b="1" dirty="0">
              <a:solidFill>
                <a:schemeClr val="tx1"/>
              </a:solidFill>
            </a:endParaRPr>
          </a:p>
          <a:p>
            <a:pPr>
              <a:buClr>
                <a:srgbClr val="7030A0"/>
              </a:buClr>
              <a:buFont typeface="Wingdings" panose="05000000000000000000" pitchFamily="2" charset="2"/>
              <a:buChar char="v"/>
            </a:pPr>
            <a:r>
              <a:rPr lang="en-US" sz="2400" b="1" dirty="0">
                <a:solidFill>
                  <a:schemeClr val="tx1"/>
                </a:solidFill>
              </a:rPr>
              <a:t>Assumption</a:t>
            </a:r>
            <a:r>
              <a:rPr lang="en-US" sz="2400" dirty="0"/>
              <a:t> - The maximum value in maxamnt_loans30 is 12.</a:t>
            </a:r>
          </a:p>
          <a:p>
            <a:pPr>
              <a:buClr>
                <a:srgbClr val="7030A0"/>
              </a:buClr>
              <a:buFont typeface="Wingdings" panose="05000000000000000000" pitchFamily="2" charset="2"/>
              <a:buChar char="v"/>
            </a:pPr>
            <a:r>
              <a:rPr lang="en-US" sz="2400" b="1" dirty="0">
                <a:solidFill>
                  <a:schemeClr val="tx1"/>
                </a:solidFill>
              </a:rPr>
              <a:t>Corrective Action </a:t>
            </a:r>
            <a:r>
              <a:rPr lang="en-US" sz="2400" dirty="0"/>
              <a:t>- Replacing values greater than 12 into category of zero.</a:t>
            </a:r>
          </a:p>
          <a:p>
            <a:pPr>
              <a:buClr>
                <a:srgbClr val="7030A0"/>
              </a:buClr>
              <a:buFont typeface="Wingdings" panose="05000000000000000000" pitchFamily="2" charset="2"/>
              <a:buChar char="§"/>
            </a:pPr>
            <a:r>
              <a:rPr lang="en-US" sz="2400" b="1" dirty="0">
                <a:solidFill>
                  <a:schemeClr val="tx1"/>
                </a:solidFill>
              </a:rPr>
              <a:t>Dropping Unnecessary columns </a:t>
            </a:r>
          </a:p>
          <a:p>
            <a:pPr>
              <a:buClr>
                <a:srgbClr val="7030A0"/>
              </a:buClr>
              <a:buFont typeface="Wingdings" panose="05000000000000000000" pitchFamily="2" charset="2"/>
              <a:buChar char="v"/>
            </a:pPr>
            <a:endParaRPr lang="en-IN" sz="2400" b="1" dirty="0">
              <a:solidFill>
                <a:schemeClr val="tx1"/>
              </a:solidFill>
            </a:endParaRPr>
          </a:p>
        </p:txBody>
      </p:sp>
    </p:spTree>
    <p:extLst>
      <p:ext uri="{BB962C8B-B14F-4D97-AF65-F5344CB8AC3E}">
        <p14:creationId xmlns:p14="http://schemas.microsoft.com/office/powerpoint/2010/main" val="73922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6EDE-3548-42DB-88A7-0CBDE797C62B}"/>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000" dirty="0">
                <a:solidFill>
                  <a:srgbClr val="FF0000"/>
                </a:solidFill>
              </a:rPr>
              <a:t>Target  Variable Label Distribution</a:t>
            </a:r>
          </a:p>
        </p:txBody>
      </p:sp>
      <p:pic>
        <p:nvPicPr>
          <p:cNvPr id="9" name="Content Placeholder 8">
            <a:extLst>
              <a:ext uri="{FF2B5EF4-FFF2-40B4-BE49-F238E27FC236}">
                <a16:creationId xmlns:a16="http://schemas.microsoft.com/office/drawing/2014/main" id="{9FAF62BC-21BC-466F-9ADB-98EAEFC3DDD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114762"/>
            <a:ext cx="4716463" cy="2201689"/>
          </a:xfrm>
          <a:ln w="12700">
            <a:solidFill>
              <a:srgbClr val="FFFFFF"/>
            </a:solidFill>
          </a:ln>
          <a:effectLst>
            <a:glow rad="228600">
              <a:schemeClr val="accent5">
                <a:satMod val="175000"/>
                <a:alpha val="40000"/>
              </a:schemeClr>
            </a:glow>
          </a:effectLst>
        </p:spPr>
      </p:pic>
      <p:sp>
        <p:nvSpPr>
          <p:cNvPr id="7" name="Content Placeholder 6">
            <a:extLst>
              <a:ext uri="{FF2B5EF4-FFF2-40B4-BE49-F238E27FC236}">
                <a16:creationId xmlns:a16="http://schemas.microsoft.com/office/drawing/2014/main" id="{63BCF39C-EEA4-41D5-B9EF-C2C0C66197DD}"/>
              </a:ext>
            </a:extLst>
          </p:cNvPr>
          <p:cNvSpPr>
            <a:spLocks noGrp="1"/>
          </p:cNvSpPr>
          <p:nvPr>
            <p:ph sz="half" idx="2"/>
          </p:nvPr>
        </p:nvSpPr>
        <p:spPr>
          <a:xfrm>
            <a:off x="8470675" y="2420888"/>
            <a:ext cx="2952329" cy="3440163"/>
          </a:xfrm>
        </p:spPr>
        <p:txBody>
          <a:bodyPr>
            <a:normAutofit lnSpcReduction="10000"/>
          </a:bodyPr>
          <a:lstStyle/>
          <a:p>
            <a:r>
              <a:rPr lang="en-IN" sz="2000" dirty="0">
                <a:effectLst/>
                <a:latin typeface="Bahnschrift SemiLight" panose="020B0502040204020203" pitchFamily="34" charset="0"/>
                <a:ea typeface="Calibri" panose="020F0502020204030204" pitchFamily="34" charset="0"/>
                <a:cs typeface="Mangal" panose="02040503050203030202" pitchFamily="18" charset="0"/>
              </a:rPr>
              <a:t>Label </a:t>
            </a:r>
            <a:r>
              <a:rPr lang="en-IN" sz="2000" u="sng" dirty="0">
                <a:effectLst/>
                <a:latin typeface="Bahnschrift SemiLight" panose="020B0502040204020203" pitchFamily="34" charset="0"/>
                <a:ea typeface="Calibri" panose="020F0502020204030204" pitchFamily="34" charset="0"/>
                <a:cs typeface="Mangal" panose="02040503050203030202" pitchFamily="18" charset="0"/>
              </a:rPr>
              <a:t>class 1 represent non-defaulter</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 while Label </a:t>
            </a:r>
            <a:r>
              <a:rPr lang="en-IN" sz="2000" u="sng" dirty="0">
                <a:effectLst/>
                <a:latin typeface="Bahnschrift SemiLight" panose="020B0502040204020203" pitchFamily="34" charset="0"/>
                <a:ea typeface="Calibri" panose="020F0502020204030204" pitchFamily="34" charset="0"/>
                <a:cs typeface="Mangal" panose="02040503050203030202" pitchFamily="18" charset="0"/>
              </a:rPr>
              <a:t>class 0 represent defaulter</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 </a:t>
            </a:r>
          </a:p>
          <a:p>
            <a:r>
              <a:rPr lang="en-IN" sz="2000" dirty="0">
                <a:latin typeface="Bahnschrift SemiLight" panose="020B0502040204020203" pitchFamily="34" charset="0"/>
                <a:cs typeface="Mangal" panose="02040503050203030202" pitchFamily="18" charset="0"/>
              </a:rPr>
              <a:t>Only 12.5% of customers are defaulters.</a:t>
            </a:r>
          </a:p>
          <a:p>
            <a:r>
              <a:rPr lang="en-IN" sz="2000" dirty="0">
                <a:latin typeface="Bahnschrift SemiLight" panose="020B0502040204020203" pitchFamily="34" charset="0"/>
                <a:cs typeface="Mangal" panose="02040503050203030202" pitchFamily="18" charset="0"/>
              </a:rPr>
              <a:t>Target Variable Label is imbalanced in nature</a:t>
            </a:r>
            <a:r>
              <a:rPr lang="en-IN" sz="1800" dirty="0">
                <a:latin typeface="Bahnschrift SemiLight" panose="020B0502040204020203" pitchFamily="34" charset="0"/>
                <a:cs typeface="Mangal" panose="02040503050203030202" pitchFamily="18" charset="0"/>
              </a:rPr>
              <a:t>.</a:t>
            </a:r>
            <a:endParaRPr lang="en-IN" dirty="0"/>
          </a:p>
        </p:txBody>
      </p:sp>
    </p:spTree>
    <p:extLst>
      <p:ext uri="{BB962C8B-B14F-4D97-AF65-F5344CB8AC3E}">
        <p14:creationId xmlns:p14="http://schemas.microsoft.com/office/powerpoint/2010/main" val="37286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6B75-EA34-4326-A11F-1EE55DF280B6}"/>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400" dirty="0">
                <a:solidFill>
                  <a:srgbClr val="FFFF00"/>
                </a:solidFill>
              </a:rPr>
              <a:t>Month vs defaulter distribution</a:t>
            </a:r>
          </a:p>
        </p:txBody>
      </p:sp>
      <p:pic>
        <p:nvPicPr>
          <p:cNvPr id="7" name="Content Placeholder 6">
            <a:extLst>
              <a:ext uri="{FF2B5EF4-FFF2-40B4-BE49-F238E27FC236}">
                <a16:creationId xmlns:a16="http://schemas.microsoft.com/office/drawing/2014/main" id="{55BDF030-3E7B-4B63-8D23-BA01360940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093129"/>
            <a:ext cx="4716463" cy="2244954"/>
          </a:xfrm>
          <a:ln w="12700">
            <a:noFill/>
          </a:ln>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8BC0FEC0-7758-4F17-8312-93D960A00535}"/>
              </a:ext>
            </a:extLst>
          </p:cNvPr>
          <p:cNvSpPr>
            <a:spLocks noGrp="1"/>
          </p:cNvSpPr>
          <p:nvPr>
            <p:ph sz="half" idx="2"/>
          </p:nvPr>
        </p:nvSpPr>
        <p:spPr>
          <a:xfrm>
            <a:off x="8182645" y="2564905"/>
            <a:ext cx="3240360" cy="2592288"/>
          </a:xfrm>
        </p:spPr>
        <p:txBody>
          <a:bodyPr>
            <a:normAutofit/>
          </a:bodyPr>
          <a:lstStyle/>
          <a:p>
            <a:r>
              <a:rPr lang="en-US" sz="2000" dirty="0"/>
              <a:t>Most of the data belong to months 6 and 7, followed by month 8.</a:t>
            </a:r>
            <a:endParaRPr lang="en-IN" sz="2000" dirty="0"/>
          </a:p>
        </p:txBody>
      </p:sp>
    </p:spTree>
    <p:extLst>
      <p:ext uri="{BB962C8B-B14F-4D97-AF65-F5344CB8AC3E}">
        <p14:creationId xmlns:p14="http://schemas.microsoft.com/office/powerpoint/2010/main" val="17048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640</TotalTime>
  <Words>1039</Words>
  <Application>Microsoft Office PowerPoint</Application>
  <PresentationFormat>Custom</PresentationFormat>
  <Paragraphs>128</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Bahnschrift</vt:lpstr>
      <vt:lpstr>Bahnschrift SemiLight</vt:lpstr>
      <vt:lpstr>Calibri</vt:lpstr>
      <vt:lpstr>Cambria</vt:lpstr>
      <vt:lpstr>Century</vt:lpstr>
      <vt:lpstr>Gadugi</vt:lpstr>
      <vt:lpstr>Garamond</vt:lpstr>
      <vt:lpstr>Wingdings</vt:lpstr>
      <vt:lpstr>Organic</vt:lpstr>
      <vt:lpstr>Presentation On Micro-Credit Predication using Machine Learning</vt:lpstr>
      <vt:lpstr>Overview of Presentation </vt:lpstr>
      <vt:lpstr>What is Micro Credit?</vt:lpstr>
      <vt:lpstr>Problem Statement</vt:lpstr>
      <vt:lpstr>DATASET Information</vt:lpstr>
      <vt:lpstr>Data Pre-processing</vt:lpstr>
      <vt:lpstr>Data Pre-processing</vt:lpstr>
      <vt:lpstr>Exploratory Data Analysis Target  Variable Label Distribution</vt:lpstr>
      <vt:lpstr>Exploratory Data Analysis Month vs defaulter distribution</vt:lpstr>
      <vt:lpstr>Exploratory Data Analysis Maximum amount of loan taken by customers</vt:lpstr>
      <vt:lpstr>Exploratory Data Analysis Number of loans taken by customers in 30 days vs Amount of loans taken in 30 days</vt:lpstr>
      <vt:lpstr>Exploratory Data Analysis Maximum Number of loans taken VS Average payback time in the last 30 days</vt:lpstr>
      <vt:lpstr>Exploratory Data Analysis Number of loan taken by customers in 30 days</vt:lpstr>
      <vt:lpstr>Feature Engineering Outliers detection &amp; removal</vt:lpstr>
      <vt:lpstr>Feature Engineering Skewness detection &amp; transformation</vt:lpstr>
      <vt:lpstr>Data Inputs- Logic- Output Relationships </vt:lpstr>
      <vt:lpstr>Handling IMBALANCED DATA</vt:lpstr>
      <vt:lpstr>Multicollinearity and PCA</vt:lpstr>
      <vt:lpstr>MACHINE LEARNING MODEL BUILDING</vt:lpstr>
      <vt:lpstr>ML MODEL Evaluation Matrix</vt:lpstr>
      <vt:lpstr>AUC-roc CURVE DIFFERENT MODELS</vt:lpstr>
      <vt:lpstr>AUC-roc CURVE DIFFERENT MODELS</vt:lpstr>
      <vt:lpstr>AOC – ROC CURVE OF FINAL MODEL</vt:lpstr>
      <vt:lpstr>Limitations &amp; Scope for Future OF THIS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Vikash Mishra</cp:lastModifiedBy>
  <cp:revision>22</cp:revision>
  <dcterms:created xsi:type="dcterms:W3CDTF">2021-10-01T13:22:47Z</dcterms:created>
  <dcterms:modified xsi:type="dcterms:W3CDTF">2023-02-24T14:41:54Z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